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06" r:id="rId3"/>
    <p:sldId id="307" r:id="rId4"/>
    <p:sldId id="308" r:id="rId5"/>
    <p:sldId id="311" r:id="rId6"/>
    <p:sldId id="310" r:id="rId7"/>
    <p:sldId id="312" r:id="rId8"/>
    <p:sldId id="313" r:id="rId9"/>
    <p:sldId id="314" r:id="rId10"/>
    <p:sldId id="258" r:id="rId11"/>
    <p:sldId id="315" r:id="rId12"/>
    <p:sldId id="263" r:id="rId13"/>
    <p:sldId id="261" r:id="rId14"/>
    <p:sldId id="316" r:id="rId15"/>
    <p:sldId id="270" r:id="rId16"/>
    <p:sldId id="328" r:id="rId17"/>
    <p:sldId id="271" r:id="rId18"/>
    <p:sldId id="272" r:id="rId19"/>
    <p:sldId id="273" r:id="rId20"/>
    <p:sldId id="274" r:id="rId21"/>
    <p:sldId id="279" r:id="rId22"/>
    <p:sldId id="280" r:id="rId23"/>
    <p:sldId id="281" r:id="rId24"/>
    <p:sldId id="282" r:id="rId25"/>
    <p:sldId id="323" r:id="rId26"/>
    <p:sldId id="283" r:id="rId27"/>
    <p:sldId id="284" r:id="rId28"/>
    <p:sldId id="285" r:id="rId29"/>
    <p:sldId id="286" r:id="rId30"/>
    <p:sldId id="287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24" r:id="rId41"/>
    <p:sldId id="325" r:id="rId42"/>
    <p:sldId id="318" r:id="rId43"/>
    <p:sldId id="319" r:id="rId44"/>
    <p:sldId id="320" r:id="rId45"/>
    <p:sldId id="321" r:id="rId46"/>
    <p:sldId id="322" r:id="rId47"/>
    <p:sldId id="326" r:id="rId48"/>
    <p:sldId id="32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80" autoAdjust="0"/>
    <p:restoredTop sz="61866" autoAdjust="0"/>
  </p:normalViewPr>
  <p:slideViewPr>
    <p:cSldViewPr>
      <p:cViewPr varScale="1">
        <p:scale>
          <a:sx n="58" d="100"/>
          <a:sy n="58" d="100"/>
        </p:scale>
        <p:origin x="-172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F2E56-7AB7-4447-A015-76B5E2FBBE6C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5CF3B-5E48-4E1E-840C-0DFF7EA479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Segoe"/>
              </a:rPr>
              <a:t>SPEAKER NOTES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latin typeface="Segoe"/>
              </a:rPr>
              <a:t>--------------------</a:t>
            </a: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</a:pPr>
            <a:r>
              <a:rPr lang="en-US" dirty="0" smtClean="0">
                <a:latin typeface="Segoe"/>
              </a:rPr>
              <a:t>Hey, I’m </a:t>
            </a:r>
            <a:r>
              <a:rPr lang="en-US" dirty="0" err="1" smtClean="0">
                <a:latin typeface="Segoe"/>
              </a:rPr>
              <a:t>nate</a:t>
            </a: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Segoe"/>
              </a:rPr>
              <a:t> Way too much content in this deck to cover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Segoe"/>
              </a:rPr>
              <a:t> Goal is to: </a:t>
            </a:r>
          </a:p>
          <a:p>
            <a:pPr lvl="1">
              <a:spcBef>
                <a:spcPct val="0"/>
              </a:spcBef>
            </a:pPr>
            <a:r>
              <a:rPr lang="en-US" dirty="0" smtClean="0">
                <a:latin typeface="Segoe"/>
              </a:rPr>
              <a:t>Convince you of the value of adopting these best practices</a:t>
            </a:r>
          </a:p>
          <a:p>
            <a:pPr lvl="1">
              <a:spcBef>
                <a:spcPct val="0"/>
              </a:spcBef>
            </a:pPr>
            <a:r>
              <a:rPr lang="en-US" dirty="0" smtClean="0">
                <a:latin typeface="Segoe"/>
              </a:rPr>
              <a:t>Give you a sense of the biggest issues</a:t>
            </a:r>
          </a:p>
          <a:p>
            <a:pPr lvl="1">
              <a:spcBef>
                <a:spcPct val="0"/>
              </a:spcBef>
            </a:pPr>
            <a:r>
              <a:rPr lang="en-US" dirty="0" smtClean="0">
                <a:latin typeface="Segoe"/>
              </a:rPr>
              <a:t>Provide a reference you can download later and fix everything you need to.</a:t>
            </a: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Segoe"/>
              </a:rPr>
              <a:t>Also, I big into real world examples, so if anyone has a website you want me to review, drop it on stage and at the end I’ll come take a look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Segoe"/>
              </a:rPr>
              <a:t> Also, afterwards I’ll be at the Q&amp;A place for as long as you need to answer any questions</a:t>
            </a: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dirty="0" smtClean="0">
                <a:latin typeface="Segoe"/>
              </a:rPr>
              <a:t>In the building of any site, there are 10 people involved. Most orgs don't one person to do SEO, we think that will evolve. Kind of like security was 5 years ago.</a:t>
            </a:r>
          </a:p>
          <a:p>
            <a:pPr>
              <a:spcBef>
                <a:spcPct val="0"/>
              </a:spcBef>
              <a:buFontTx/>
              <a:buChar char="•"/>
            </a:pPr>
            <a:endParaRPr lang="en-US" dirty="0" smtClean="0">
              <a:latin typeface="Sego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dirty="0" smtClean="0">
                <a:latin typeface="Segoe"/>
              </a:rPr>
              <a:t>SPEAKER NOTES:</a:t>
            </a:r>
          </a:p>
          <a:p>
            <a:pPr>
              <a:spcBef>
                <a:spcPct val="0"/>
              </a:spcBef>
            </a:pPr>
            <a:r>
              <a:rPr lang="en-US" dirty="0" smtClean="0">
                <a:latin typeface="Segoe"/>
              </a:rPr>
              <a:t>--------------------</a:t>
            </a: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pPr>
              <a:spcBef>
                <a:spcPct val="0"/>
              </a:spcBef>
              <a:buFontTx/>
              <a:buAutoNum type="arabicParenR"/>
            </a:pPr>
            <a:r>
              <a:rPr lang="en-US" dirty="0" smtClean="0">
                <a:latin typeface="Segoe"/>
              </a:rPr>
              <a:t>Validate against some standard, don’t really care which one, just validate.</a:t>
            </a:r>
          </a:p>
          <a:p>
            <a:pPr>
              <a:spcBef>
                <a:spcPct val="0"/>
              </a:spcBef>
            </a:pPr>
            <a:endParaRPr lang="en-US" dirty="0" smtClean="0">
              <a:latin typeface="Segoe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Play the courage video linked from here: http://www.nike.com/nikeos/p/nike/en_US/video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C140D-07FC-9545-91D0-22FBCBDA62C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9.8 seconds (2 clicks) to load nike.com</a:t>
            </a:r>
          </a:p>
          <a:p>
            <a:r>
              <a:rPr lang="en-US" dirty="0" smtClean="0"/>
              <a:t>7.6 </a:t>
            </a:r>
            <a:r>
              <a:rPr lang="en-US" dirty="0" err="1" smtClean="0"/>
              <a:t>secs</a:t>
            </a:r>
            <a:r>
              <a:rPr lang="en-US" dirty="0" smtClean="0"/>
              <a:t> for adidas.com</a:t>
            </a:r>
          </a:p>
          <a:p>
            <a:r>
              <a:rPr lang="en-US" dirty="0" smtClean="0"/>
              <a:t>8 seconds</a:t>
            </a:r>
            <a:r>
              <a:rPr lang="en-US" baseline="0" dirty="0" smtClean="0"/>
              <a:t> for puma.com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C140D-07FC-9545-91D0-22FBCBDA62C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C140D-07FC-9545-91D0-22FBCBDA62C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DC140D-07FC-9545-91D0-22FBCBDA62C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 smtClean="0"/>
              <a:t>What to look for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Search is really important,</a:t>
            </a:r>
            <a:r>
              <a:rPr lang="en-US" baseline="0" dirty="0" smtClean="0"/>
              <a:t> it not only drives a lot of traffic to your site (over 30%) it should drives the right kind of traffic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First problem is that they are not showing up in search results for terms they should “</a:t>
            </a:r>
            <a:r>
              <a:rPr lang="en-US" baseline="0" dirty="0" err="1" smtClean="0"/>
              <a:t>Lebron</a:t>
            </a:r>
            <a:r>
              <a:rPr lang="en-US" baseline="0" dirty="0" smtClean="0"/>
              <a:t> James Shoes”. G=&gt;500, Y=27, LS=&gt;500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Search is really important,</a:t>
            </a:r>
            <a:r>
              <a:rPr lang="en-US" baseline="0" dirty="0" smtClean="0"/>
              <a:t> it not only drives a lot of traffic to your site (over 30%) it should drives the right kind of traffic</a:t>
            </a:r>
          </a:p>
          <a:p>
            <a:pPr marL="228600" indent="-228600">
              <a:buNone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First problem is that they are not showing up in search results for terms they should “</a:t>
            </a:r>
            <a:r>
              <a:rPr lang="en-US" baseline="0" dirty="0" err="1" smtClean="0"/>
              <a:t>Lebron</a:t>
            </a:r>
            <a:r>
              <a:rPr lang="en-US" baseline="0" dirty="0" smtClean="0"/>
              <a:t> James Shoes”. G=&gt;500, Y=27, LS=&gt;500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</a:t>
            </a:r>
            <a:r>
              <a:rPr lang="en-US" baseline="0" dirty="0" smtClean="0"/>
              <a:t> are some of the things we’re going to talk about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not going to teach you any coding, what I hope to do is help you understand the impact to search of various design decisions you 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Talking Points</a:t>
            </a:r>
          </a:p>
          <a:p>
            <a:r>
              <a:rPr lang="en-US" dirty="0" smtClean="0"/>
              <a:t>----------------</a:t>
            </a:r>
          </a:p>
          <a:p>
            <a:endParaRPr lang="en-US" dirty="0" smtClean="0"/>
          </a:p>
          <a:p>
            <a:r>
              <a:rPr lang="en-US" u="sng" dirty="0" smtClean="0"/>
              <a:t>Implications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If crawling doesn’t work,</a:t>
            </a:r>
            <a:r>
              <a:rPr lang="en-US" baseline="0" dirty="0" smtClean="0"/>
              <a:t> nothing else matters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If ranking doesn’t work, searching won’t work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/>
          </a:p>
          <a:p>
            <a:pPr>
              <a:buFont typeface="Arial" pitchFamily="34" charset="0"/>
              <a:buNone/>
            </a:pPr>
            <a:r>
              <a:rPr lang="en-US" u="sng" baseline="0" dirty="0" smtClean="0"/>
              <a:t>What metrics should you use when thinking about SEO?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Crawler accessibility metric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Ranking metric (quality links)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 Query term metrics (where you rank for separate query terms)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5CF3B-5E48-4E1E-840C-0DFF7EA47995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1255-8FB2-4238-A6E0-5EDEB977EC3E}" type="datetimeFigureOut">
              <a:rPr lang="en-US" smtClean="0"/>
              <a:pPr/>
              <a:t>9/18/2008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92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Web 2.0 – Search Friendly Web Design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27451-2CE4-4929-9FFE-4C40FCB53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C00000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ebmaster.liv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itepoint.com/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://www.seomoz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slistapart.org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orestuf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obotstxt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sdn2.microsoft.com/en-us/library/exc57y7e.aspx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logs.msdn.com/synergist/archive/2007/10/03/simple-silverlight-seo-with-asp-net-and-xslt.aspx" TargetMode="External"/><Relationship Id="rId4" Type="http://schemas.openxmlformats.org/officeDocument/2006/relationships/hyperlink" Target="http://msdn.microsoft.com/msdnmag/issues/07/04/ASPNET20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tore3.com/product.aspx?id=MB147L&amp;SessionId=2344&amp;RegionCode=en-US&amp;format=rich&amp;cat=3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://store1.com/Apple-160-iPod-classic-Black/dp/B000JO1IPI/" TargetMode="External"/><Relationship Id="rId4" Type="http://schemas.openxmlformats.org/officeDocument/2006/relationships/hyperlink" Target="http://store2.com/Microsoft_Zune_80_G2_Black/dp/B000J01IPI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Protocols/rfc2616/rfc2616-sec10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siteexplorer.search.yaho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tcutts.com/blog/seo-advice-url-canonicalizatio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ysite.com/default.aspx" TargetMode="External"/><Relationship Id="rId5" Type="http://schemas.openxmlformats.org/officeDocument/2006/relationships/hyperlink" Target="mysite.com" TargetMode="External"/><Relationship Id="rId4" Type="http://schemas.openxmlformats.org/officeDocument/2006/relationships/hyperlink" Target="http://www.mysite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erasp.net/ArticlePrint.aspx?id=49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canerin.com/EN/articles/301-redirect-IIS.asp" TargetMode="External"/><Relationship Id="rId5" Type="http://schemas.openxmlformats.org/officeDocument/2006/relationships/hyperlink" Target="http://www.webconfs.com/how-to-redirect-a-webpage.php" TargetMode="External"/><Relationship Id="rId4" Type="http://schemas.openxmlformats.org/officeDocument/2006/relationships/hyperlink" Target="http://todotnet.com/archive/0001/01/01/7472.asp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lobalscholar.com" TargetMode="External"/><Relationship Id="rId4" Type="http://schemas.openxmlformats.org/officeDocument/2006/relationships/hyperlink" Target="http://www.globalscholar.com/Error.aspx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canerin.com/EN/articles/301-redirect-IIS.as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addons.mozilla.org/en-US/firefox/addon/249" TargetMode="External"/><Relationship Id="rId3" Type="http://schemas.openxmlformats.org/officeDocument/2006/relationships/hyperlink" Target="http://google.com/webmaster" TargetMode="External"/><Relationship Id="rId7" Type="http://schemas.openxmlformats.org/officeDocument/2006/relationships/hyperlink" Target="https://addons.mozilla.org/en-US/firefox/addon/3829" TargetMode="External"/><Relationship Id="rId12" Type="http://schemas.openxmlformats.org/officeDocument/2006/relationships/hyperlink" Target="http://www.vanessafoxnude.com/2008/04/02/diagnosing-site-infrastructure-issues-the-big-list-of-the-best-firefox-plugins/" TargetMode="External"/><Relationship Id="rId2" Type="http://schemas.openxmlformats.org/officeDocument/2006/relationships/hyperlink" Target="http://webmaster.liv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ddons.mozilla.org/en-US/firefox/addon/59" TargetMode="External"/><Relationship Id="rId11" Type="http://schemas.openxmlformats.org/officeDocument/2006/relationships/hyperlink" Target="http://advertising.microsoft.com/advertising/adcenter_addin" TargetMode="External"/><Relationship Id="rId5" Type="http://schemas.openxmlformats.org/officeDocument/2006/relationships/hyperlink" Target="https://addons.mozilla.org/en-US/firefox/addon/60" TargetMode="External"/><Relationship Id="rId10" Type="http://schemas.openxmlformats.org/officeDocument/2006/relationships/hyperlink" Target="http://siteexplorer.search.yahoo.com/" TargetMode="External"/><Relationship Id="rId4" Type="http://schemas.openxmlformats.org/officeDocument/2006/relationships/hyperlink" Target="https://addons.mozilla.org/en-US/firefox/addon/1843" TargetMode="External"/><Relationship Id="rId9" Type="http://schemas.openxmlformats.org/officeDocument/2006/relationships/hyperlink" Target="http://tools.seobook.com/firefox/rank-checker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athanbuggia.com/" TargetMode="External"/><Relationship Id="rId2" Type="http://schemas.openxmlformats.org/officeDocument/2006/relationships/hyperlink" Target="http://nathanbuggia.com/post/Web-20-Expo-Advanced-SEO-for-Developers.asp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khilk.net/AjaxSEO.asp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71600"/>
            <a:ext cx="9144000" cy="2286000"/>
          </a:xfrm>
        </p:spPr>
        <p:txBody>
          <a:bodyPr/>
          <a:lstStyle/>
          <a:p>
            <a:r>
              <a:rPr lang="en-US" sz="6000" dirty="0" smtClean="0"/>
              <a:t>Advanced SEO </a:t>
            </a:r>
            <a:br>
              <a:rPr lang="en-US" sz="6000" dirty="0" smtClean="0"/>
            </a:br>
            <a:r>
              <a:rPr lang="en-US" sz="4800" i="1" dirty="0" smtClean="0"/>
              <a:t>for</a:t>
            </a:r>
            <a:r>
              <a:rPr lang="en-US" sz="4800" dirty="0" smtClean="0"/>
              <a:t>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Web Developers</a:t>
            </a:r>
            <a:endParaRPr lang="en-US" sz="6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5105400"/>
            <a:ext cx="4495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Nathan Buggia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Lead Program Manager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Microsoft Webmaster Center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9089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5105400"/>
            <a:ext cx="2685012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I’m Nathan Buggia</a:t>
            </a:r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6238875" cy="488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629400" y="1752600"/>
            <a:ext cx="23622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Webmaster Center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Am I being indexed?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Are there any penalties?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How to submit sitemaps?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---------------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Support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Feedback 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en-US" dirty="0" smtClean="0"/>
              <a:t> News</a:t>
            </a:r>
          </a:p>
          <a:p>
            <a:endParaRPr lang="en-US" dirty="0"/>
          </a:p>
        </p:txBody>
      </p: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419099" y="838200"/>
            <a:ext cx="7886698" cy="5867400"/>
            <a:chOff x="1687045" y="1659573"/>
            <a:chExt cx="5749123" cy="4318000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14818" y="1659573"/>
              <a:ext cx="5721350" cy="4318000"/>
            </a:xfrm>
            <a:prstGeom prst="rect">
              <a:avLst/>
            </a:prstGeom>
            <a:noFill/>
            <a:ln w="9525">
              <a:solidFill>
                <a:schemeClr val="tx2">
                  <a:lumMod val="50000"/>
                </a:schemeClr>
              </a:solidFill>
              <a:round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 bwMode="auto">
            <a:xfrm>
              <a:off x="1813243" y="3443923"/>
              <a:ext cx="1890713" cy="503237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/>
            <a:p>
              <a:pPr algn="ctr"/>
              <a:endParaRPr lang="en-US" sz="23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15006" y="1813560"/>
              <a:ext cx="2432050" cy="110490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/>
            <a:p>
              <a:pPr algn="ctr"/>
              <a:endParaRPr lang="en-US" sz="23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59042" y="1977073"/>
              <a:ext cx="2595964" cy="7021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91436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And they need it by when?!?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87045" y="3397989"/>
              <a:ext cx="2286001" cy="6795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Segoe"/>
                </a:rPr>
                <a:t>…and they need more tools, </a:t>
              </a:r>
              <a:r>
                <a:rPr lang="en-US" dirty="0" smtClean="0">
                  <a:effectLst>
                    <a:outerShdw blurRad="38100" dist="38100" dir="2700000" algn="tl">
                      <a:srgbClr val="FFFFFF"/>
                    </a:outerShdw>
                  </a:effectLst>
                  <a:latin typeface="Segoe"/>
                </a:rPr>
                <a:t>and </a:t>
              </a:r>
              <a:r>
                <a:rPr lang="en-US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Segoe"/>
                </a:rPr>
                <a:t>data and technical info, and 302s…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Define: SEO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8946" y="838200"/>
            <a:ext cx="6373479" cy="587066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 bwMode="auto">
          <a:xfrm>
            <a:off x="1561722" y="1541524"/>
            <a:ext cx="4211117" cy="5240275"/>
          </a:xfrm>
          <a:prstGeom prst="roundRect">
            <a:avLst>
              <a:gd name="adj" fmla="val 5975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6013312" y="2931565"/>
            <a:ext cx="1819682" cy="1790079"/>
          </a:xfrm>
          <a:prstGeom prst="roundRect">
            <a:avLst>
              <a:gd name="adj" fmla="val 5975"/>
            </a:avLst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0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SEO != SPAM</a:t>
            </a:r>
            <a:endParaRPr lang="en-US" dirty="0"/>
          </a:p>
        </p:txBody>
      </p:sp>
      <p:pic>
        <p:nvPicPr>
          <p:cNvPr id="4" name="Content Placeholder 3" descr="Picture 148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14400"/>
            <a:ext cx="8229600" cy="3726278"/>
          </a:xfr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Picture 4" descr="Picture 14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752600"/>
            <a:ext cx="6578600" cy="27940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Picture 5" descr="Picture 1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2590800"/>
            <a:ext cx="5549900" cy="267970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" name="Picture 6" descr="Picture 15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81400"/>
            <a:ext cx="8517998" cy="2438400"/>
          </a:xfrm>
          <a:prstGeom prst="rect">
            <a:avLst/>
          </a:prstGeom>
        </p:spPr>
      </p:pic>
      <p:pic>
        <p:nvPicPr>
          <p:cNvPr id="8" name="Picture 7" descr="Picture 15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1" y="876652"/>
            <a:ext cx="7467599" cy="590514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SEO = Good design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78038"/>
            <a:ext cx="2209800" cy="290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59138" y="2078038"/>
            <a:ext cx="24733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24600" y="2078038"/>
            <a:ext cx="2286000" cy="300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28600" y="6340475"/>
            <a:ext cx="838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Segoe"/>
              </a:rPr>
              <a:t>Online Resources:  </a:t>
            </a:r>
            <a:r>
              <a:rPr lang="en-US">
                <a:latin typeface="Segoe"/>
                <a:hlinkClick r:id="rId6"/>
              </a:rPr>
              <a:t>www.aslistapart.org</a:t>
            </a:r>
            <a:r>
              <a:rPr lang="en-US">
                <a:latin typeface="Segoe"/>
                <a:hlinkClick r:id="rId7"/>
              </a:rPr>
              <a:t>www.seomoz.org</a:t>
            </a:r>
            <a:r>
              <a:rPr lang="en-US">
                <a:latin typeface="Segoe"/>
                <a:hlinkClick r:id="rId8"/>
              </a:rPr>
              <a:t>www.sitepoint.com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0" y="1524000"/>
            <a:ext cx="6553200" cy="525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search works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78172" y="1454227"/>
            <a:ext cx="1726898" cy="10025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1. Crawling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32201" y="5249539"/>
            <a:ext cx="1916935" cy="12944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2. Ranking (</a:t>
            </a:r>
            <a:r>
              <a:rPr lang="en-US" dirty="0" err="1" smtClean="0">
                <a:solidFill>
                  <a:schemeClr val="tx1"/>
                </a:solidFill>
              </a:rPr>
              <a:t>PageRank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475558" y="3420740"/>
            <a:ext cx="1295400" cy="11430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Index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25958" y="2369544"/>
            <a:ext cx="1447800" cy="762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 Parsing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571525" y="3174702"/>
            <a:ext cx="1447800" cy="990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Dynamic Ranking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urved Right Arrow 14"/>
          <p:cNvSpPr/>
          <p:nvPr/>
        </p:nvSpPr>
        <p:spPr>
          <a:xfrm>
            <a:off x="780358" y="4639940"/>
            <a:ext cx="304800" cy="533400"/>
          </a:xfrm>
          <a:prstGeom prst="curvedRightArrow">
            <a:avLst>
              <a:gd name="adj1" fmla="val 11809"/>
              <a:gd name="adj2" fmla="val 42182"/>
              <a:gd name="adj3" fmla="val 2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/>
          <p:cNvSpPr/>
          <p:nvPr/>
        </p:nvSpPr>
        <p:spPr>
          <a:xfrm rot="10800000">
            <a:off x="1237558" y="4639940"/>
            <a:ext cx="304800" cy="533400"/>
          </a:xfrm>
          <a:prstGeom prst="curvedRightArrow">
            <a:avLst>
              <a:gd name="adj1" fmla="val 11809"/>
              <a:gd name="adj2" fmla="val 42182"/>
              <a:gd name="adj3" fmla="val 2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1008958" y="2658740"/>
            <a:ext cx="228600" cy="60960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9900000">
            <a:off x="5921325" y="2320668"/>
            <a:ext cx="321472" cy="2216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32961" y="1600201"/>
            <a:ext cx="1450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Searching</a:t>
            </a:r>
            <a:endParaRPr lang="en-US" sz="2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3181" y="4116407"/>
            <a:ext cx="3289248" cy="236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5685" y="1958135"/>
            <a:ext cx="2314668" cy="142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ight Arrow 22"/>
          <p:cNvSpPr/>
          <p:nvPr/>
        </p:nvSpPr>
        <p:spPr>
          <a:xfrm rot="9900000">
            <a:off x="4013571" y="3067979"/>
            <a:ext cx="321472" cy="22161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 rot="9900000">
            <a:off x="1952190" y="3797876"/>
            <a:ext cx="506676" cy="17165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1079145">
            <a:off x="1927091" y="4716569"/>
            <a:ext cx="3259414" cy="28668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Pages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HTML Semantically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5838" y="1704975"/>
            <a:ext cx="35147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0350" y="1704975"/>
            <a:ext cx="3514725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688" y="2208213"/>
            <a:ext cx="23812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/>
          <p:nvPr/>
        </p:nvGrpSpPr>
        <p:grpSpPr>
          <a:xfrm>
            <a:off x="128588" y="3963988"/>
            <a:ext cx="8805862" cy="2589212"/>
            <a:chOff x="128588" y="3963988"/>
            <a:chExt cx="8805862" cy="2589212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914400" y="4114800"/>
              <a:ext cx="3911600" cy="2438400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342900" marR="0" lvl="0" indent="-34290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&lt;h1&gt;</a:t>
              </a:r>
              <a:r>
                <a:rPr kumimoji="0" lang="en-US" sz="3600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My Article Title</a:t>
              </a:r>
              <a:r>
                <a:rPr kumimoji="0" 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&lt;/h1&gt;</a:t>
              </a:r>
            </a:p>
            <a:p>
              <a:pPr marL="342900" marR="0" lvl="0" indent="-34290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&lt;p&gt;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Scientists reported Wednesday…</a:t>
              </a:r>
              <a:r>
                <a:rPr kumimoji="0" 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ourier New" pitchFamily="49" charset="0"/>
                  <a:ea typeface="+mn-ea"/>
                  <a:cs typeface="Courier New" pitchFamily="49" charset="0"/>
                </a:rPr>
                <a:t>&lt;/p&gt;</a:t>
              </a:r>
            </a:p>
          </p:txBody>
        </p:sp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128588" y="3963988"/>
              <a:ext cx="8805862" cy="1674810"/>
              <a:chOff x="128633" y="4005943"/>
              <a:chExt cx="8806362" cy="1673942"/>
            </a:xfrm>
          </p:grpSpPr>
          <p:sp>
            <p:nvSpPr>
              <p:cNvPr id="9" name="Text Placeholder 2"/>
              <p:cNvSpPr txBox="1">
                <a:spLocks/>
              </p:cNvSpPr>
              <p:nvPr/>
            </p:nvSpPr>
            <p:spPr bwMode="invGray">
              <a:xfrm>
                <a:off x="5272425" y="4232836"/>
                <a:ext cx="3662570" cy="1447049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/>
              <a:p>
                <a:pPr marL="342900" indent="-342900" defTabSz="914363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SzPct val="70000"/>
                  <a:defRPr/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&lt;span class=“heading1”&gt;</a:t>
                </a:r>
                <a:r>
                  <a:rPr lang="en-US" sz="2000" dirty="0">
                    <a:latin typeface="Courier New" pitchFamily="49" charset="0"/>
                    <a:cs typeface="Courier New" pitchFamily="49" charset="0"/>
                  </a:rPr>
                  <a:t>My Article Title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&lt;/span&gt;</a:t>
                </a:r>
              </a:p>
              <a:p>
                <a:pPr marL="342900" indent="-342900" defTabSz="914363" fontAlgn="auto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SzPct val="70000"/>
                  <a:defRPr/>
                </a:pP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&lt;p&gt;</a:t>
                </a:r>
                <a:r>
                  <a:rPr lang="en-US" sz="2000" dirty="0">
                    <a:latin typeface="Courier New" pitchFamily="49" charset="0"/>
                    <a:cs typeface="Courier New" pitchFamily="49" charset="0"/>
                  </a:rPr>
                  <a:t>Scientists reported Wednesday…</a:t>
                </a:r>
                <a:r>
                  <a:rPr lang="en-US" sz="2000" dirty="0">
                    <a:solidFill>
                      <a:schemeClr val="accent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&lt;/p&gt;</a:t>
                </a:r>
              </a:p>
            </p:txBody>
          </p:sp>
          <p:pic>
            <p:nvPicPr>
              <p:cNvPr id="10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28633" y="4898800"/>
                <a:ext cx="576761" cy="6652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1" name="Straight Connector 10"/>
              <p:cNvCxnSpPr/>
              <p:nvPr/>
            </p:nvCxnSpPr>
            <p:spPr>
              <a:xfrm>
                <a:off x="809709" y="4005943"/>
                <a:ext cx="8030031" cy="1586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 use of common tags</a:t>
            </a:r>
            <a:endParaRPr lang="en-US" dirty="0"/>
          </a:p>
        </p:txBody>
      </p:sp>
      <p:grpSp>
        <p:nvGrpSpPr>
          <p:cNvPr id="3" name="Group 18"/>
          <p:cNvGrpSpPr/>
          <p:nvPr/>
        </p:nvGrpSpPr>
        <p:grpSpPr>
          <a:xfrm>
            <a:off x="533400" y="4816429"/>
            <a:ext cx="7924800" cy="781854"/>
            <a:chOff x="685800" y="2662535"/>
            <a:chExt cx="7924800" cy="781854"/>
          </a:xfrm>
        </p:grpSpPr>
        <p:sp>
          <p:nvSpPr>
            <p:cNvPr id="7" name="TextBox 6"/>
            <p:cNvSpPr txBox="1"/>
            <p:nvPr/>
          </p:nvSpPr>
          <p:spPr>
            <a:xfrm>
              <a:off x="685800" y="2662535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&lt;h1&gt;, &lt;h2&gt;, &lt;h3&gt;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85800" y="3105835"/>
              <a:ext cx="7924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Did you know there is only 1 per page? They signify the most important topic on the page.</a:t>
              </a: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533400" y="2440700"/>
            <a:ext cx="7543800" cy="1041975"/>
            <a:chOff x="609600" y="3657600"/>
            <a:chExt cx="7543800" cy="1041975"/>
          </a:xfrm>
        </p:grpSpPr>
        <p:sp>
          <p:nvSpPr>
            <p:cNvPr id="8" name="TextBox 7"/>
            <p:cNvSpPr txBox="1"/>
            <p:nvPr/>
          </p:nvSpPr>
          <p:spPr>
            <a:xfrm>
              <a:off x="609600" y="3657600"/>
              <a:ext cx="739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&lt;meta name=“description” content=“”&gt;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9600" y="4114800"/>
              <a:ext cx="7543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Description tag is a must; make it short &amp; sweet and unique to the page. You don’t need a keyword tag.</a:t>
              </a: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533400" y="5905381"/>
            <a:ext cx="7543800" cy="800219"/>
            <a:chOff x="609600" y="5253335"/>
            <a:chExt cx="7543800" cy="800219"/>
          </a:xfrm>
        </p:grpSpPr>
        <p:sp>
          <p:nvSpPr>
            <p:cNvPr id="12" name="TextBox 11"/>
            <p:cNvSpPr txBox="1"/>
            <p:nvPr/>
          </p:nvSpPr>
          <p:spPr>
            <a:xfrm>
              <a:off x="609600" y="5253335"/>
              <a:ext cx="739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</a:t>
              </a:r>
              <a:r>
                <a:rPr lang="en-US" sz="2400" b="1" dirty="0" err="1" smtClean="0">
                  <a:latin typeface="Courier New" pitchFamily="49" charset="0"/>
                  <a:cs typeface="Courier New" pitchFamily="49" charset="0"/>
                </a:rPr>
                <a:t>noscript</a:t>
              </a:r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9600" y="5715000"/>
              <a:ext cx="7543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Actually useful to search engines and people with down-level experiences.</a:t>
              </a: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533400" y="1091625"/>
            <a:ext cx="7543800" cy="1041975"/>
            <a:chOff x="609600" y="3657600"/>
            <a:chExt cx="7543800" cy="1041975"/>
          </a:xfrm>
        </p:grpSpPr>
        <p:sp>
          <p:nvSpPr>
            <p:cNvPr id="23" name="TextBox 22"/>
            <p:cNvSpPr txBox="1"/>
            <p:nvPr/>
          </p:nvSpPr>
          <p:spPr>
            <a:xfrm>
              <a:off x="609600" y="3657600"/>
              <a:ext cx="739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&lt;title&gt;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9600" y="4114800"/>
              <a:ext cx="7543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Description tag is a must; make it short &amp; sweet and unique to the page. You don’t need a keyword tag.</a:t>
              </a:r>
            </a:p>
          </p:txBody>
        </p:sp>
      </p:grpSp>
      <p:sp>
        <p:nvSpPr>
          <p:cNvPr id="27" name="&quot;No&quot; Symbol 26"/>
          <p:cNvSpPr/>
          <p:nvPr/>
        </p:nvSpPr>
        <p:spPr>
          <a:xfrm>
            <a:off x="3200400" y="3352800"/>
            <a:ext cx="990600" cy="838200"/>
          </a:xfrm>
          <a:prstGeom prst="noSmoking">
            <a:avLst>
              <a:gd name="adj" fmla="val 6839"/>
            </a:avLst>
          </a:prstGeom>
          <a:solidFill>
            <a:srgbClr val="FF0000"/>
          </a:solidFill>
          <a:ln>
            <a:solidFill>
              <a:srgbClr val="BD03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" name="Group 28"/>
          <p:cNvGrpSpPr/>
          <p:nvPr/>
        </p:nvGrpSpPr>
        <p:grpSpPr>
          <a:xfrm>
            <a:off x="533400" y="3505200"/>
            <a:ext cx="7924800" cy="1004129"/>
            <a:chOff x="533400" y="3505200"/>
            <a:chExt cx="7924800" cy="1004129"/>
          </a:xfrm>
        </p:grpSpPr>
        <p:grpSp>
          <p:nvGrpSpPr>
            <p:cNvPr id="16" name="Group 19"/>
            <p:cNvGrpSpPr/>
            <p:nvPr/>
          </p:nvGrpSpPr>
          <p:grpSpPr>
            <a:xfrm>
              <a:off x="533400" y="3789775"/>
              <a:ext cx="7924800" cy="719554"/>
              <a:chOff x="609600" y="1524000"/>
              <a:chExt cx="7924800" cy="71955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09600" y="1524000"/>
                <a:ext cx="2362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Courier New" pitchFamily="49" charset="0"/>
                    <a:cs typeface="Courier New" pitchFamily="49" charset="0"/>
                  </a:rPr>
                  <a:t>&lt;a&gt;</a:t>
                </a:r>
                <a:endParaRPr lang="en-US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9600" y="1905000"/>
                <a:ext cx="79248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i="1" dirty="0" smtClean="0"/>
                  <a:t>Did you know there is only 1 per page? They signify the most important topic on the page.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667000" y="3505200"/>
              <a:ext cx="2209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hlinkClick r:id="" action="ppaction://noaction"/>
                </a:rPr>
                <a:t>More Information</a:t>
              </a:r>
            </a:p>
            <a:p>
              <a:pPr algn="ctr"/>
              <a:r>
                <a:rPr lang="en-US" sz="1600" dirty="0" smtClean="0">
                  <a:hlinkClick r:id="" action="ppaction://noaction"/>
                </a:rPr>
                <a:t>Click Here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181600" y="3505200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hlinkClick r:id="" action="ppaction://noaction"/>
                </a:rPr>
                <a:t>SEO Presentation (Web 2.0)</a:t>
              </a:r>
              <a:r>
                <a:rPr lang="en-US" sz="1600" dirty="0" smtClean="0"/>
                <a:t>, </a:t>
              </a:r>
            </a:p>
            <a:p>
              <a:pPr algn="ctr"/>
              <a:r>
                <a:rPr lang="en-US" sz="1600" dirty="0" smtClean="0">
                  <a:hlinkClick r:id="rId3" action="ppaction://hlinkfile"/>
                </a:rPr>
                <a:t>Download Pac Man 1.3</a:t>
              </a: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Improper use of common tags</a:t>
            </a:r>
            <a:endParaRPr lang="en-US" dirty="0"/>
          </a:p>
        </p:txBody>
      </p:sp>
      <p:grpSp>
        <p:nvGrpSpPr>
          <p:cNvPr id="3" name="Group 10"/>
          <p:cNvGrpSpPr/>
          <p:nvPr/>
        </p:nvGrpSpPr>
        <p:grpSpPr>
          <a:xfrm>
            <a:off x="609600" y="5663625"/>
            <a:ext cx="7924800" cy="965775"/>
            <a:chOff x="609600" y="5410200"/>
            <a:chExt cx="7924800" cy="965775"/>
          </a:xfrm>
        </p:grpSpPr>
        <p:sp>
          <p:nvSpPr>
            <p:cNvPr id="5" name="TextBox 4"/>
            <p:cNvSpPr txBox="1"/>
            <p:nvPr/>
          </p:nvSpPr>
          <p:spPr>
            <a:xfrm>
              <a:off x="609600" y="54102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&lt;blink&gt;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9600" y="5791200"/>
              <a:ext cx="7924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Really, I’m just kidding. Did you know MSFT never implemented support for this? When are they going to get onboard with HTML standards! (Still works in Firefox though!)</a:t>
              </a:r>
            </a:p>
          </p:txBody>
        </p:sp>
      </p:grpSp>
      <p:grpSp>
        <p:nvGrpSpPr>
          <p:cNvPr id="6" name="Group 12"/>
          <p:cNvGrpSpPr/>
          <p:nvPr/>
        </p:nvGrpSpPr>
        <p:grpSpPr>
          <a:xfrm>
            <a:off x="609600" y="3515379"/>
            <a:ext cx="7924800" cy="724019"/>
            <a:chOff x="609600" y="3729335"/>
            <a:chExt cx="7924800" cy="724019"/>
          </a:xfrm>
        </p:grpSpPr>
        <p:sp>
          <p:nvSpPr>
            <p:cNvPr id="4" name="TextBox 3"/>
            <p:cNvSpPr txBox="1"/>
            <p:nvPr/>
          </p:nvSpPr>
          <p:spPr>
            <a:xfrm>
              <a:off x="609600" y="3729335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&lt;frame&gt;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" y="4114800"/>
              <a:ext cx="7924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If you use this, other web developers will mock you. Are you prepared for that kind of ridicule?</a:t>
              </a:r>
            </a:p>
          </p:txBody>
        </p:sp>
      </p:grpSp>
      <p:grpSp>
        <p:nvGrpSpPr>
          <p:cNvPr id="8" name="Group 15"/>
          <p:cNvGrpSpPr/>
          <p:nvPr/>
        </p:nvGrpSpPr>
        <p:grpSpPr>
          <a:xfrm>
            <a:off x="609600" y="1219200"/>
            <a:ext cx="7924800" cy="795754"/>
            <a:chOff x="609600" y="1524000"/>
            <a:chExt cx="7924800" cy="795754"/>
          </a:xfrm>
        </p:grpSpPr>
        <p:sp>
          <p:nvSpPr>
            <p:cNvPr id="7" name="TextBox 6"/>
            <p:cNvSpPr txBox="1"/>
            <p:nvPr/>
          </p:nvSpPr>
          <p:spPr>
            <a:xfrm>
              <a:off x="609600" y="1524000"/>
              <a:ext cx="236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&lt;script&gt;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9600" y="1981200"/>
              <a:ext cx="7924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No links or redirects locked behind a script tag</a:t>
              </a:r>
            </a:p>
          </p:txBody>
        </p:sp>
      </p:grpSp>
      <p:grpSp>
        <p:nvGrpSpPr>
          <p:cNvPr id="9" name="Group 16"/>
          <p:cNvGrpSpPr/>
          <p:nvPr/>
        </p:nvGrpSpPr>
        <p:grpSpPr>
          <a:xfrm>
            <a:off x="609600" y="2362200"/>
            <a:ext cx="7924800" cy="724019"/>
            <a:chOff x="609600" y="3729335"/>
            <a:chExt cx="7924800" cy="724019"/>
          </a:xfrm>
        </p:grpSpPr>
        <p:sp>
          <p:nvSpPr>
            <p:cNvPr id="18" name="TextBox 17"/>
            <p:cNvSpPr txBox="1"/>
            <p:nvPr/>
          </p:nvSpPr>
          <p:spPr>
            <a:xfrm>
              <a:off x="609600" y="3729335"/>
              <a:ext cx="3429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</a:t>
              </a:r>
              <a:r>
                <a:rPr lang="en-US" sz="2400" b="1" dirty="0" err="1" smtClean="0">
                  <a:latin typeface="Courier New" pitchFamily="49" charset="0"/>
                  <a:cs typeface="Courier New" pitchFamily="49" charset="0"/>
                </a:rPr>
                <a:t>img</a:t>
              </a:r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 alt=“”&gt;</a:t>
              </a:r>
              <a:endParaRPr lang="en-US" b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9600" y="4114800"/>
              <a:ext cx="79248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Don’t forget to include a description for search engines, and folks with slow connections.</a:t>
              </a:r>
            </a:p>
          </p:txBody>
        </p:sp>
      </p:grpSp>
      <p:grpSp>
        <p:nvGrpSpPr>
          <p:cNvPr id="11" name="Group 19"/>
          <p:cNvGrpSpPr/>
          <p:nvPr/>
        </p:nvGrpSpPr>
        <p:grpSpPr>
          <a:xfrm>
            <a:off x="609600" y="4589501"/>
            <a:ext cx="7924800" cy="970240"/>
            <a:chOff x="609600" y="3729335"/>
            <a:chExt cx="7924800" cy="970240"/>
          </a:xfrm>
        </p:grpSpPr>
        <p:sp>
          <p:nvSpPr>
            <p:cNvPr id="21" name="TextBox 20"/>
            <p:cNvSpPr txBox="1"/>
            <p:nvPr/>
          </p:nvSpPr>
          <p:spPr>
            <a:xfrm>
              <a:off x="609600" y="3729335"/>
              <a:ext cx="708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Courier New" pitchFamily="49" charset="0"/>
                  <a:cs typeface="Courier New" pitchFamily="49" charset="0"/>
                </a:rPr>
                <a:t>&lt;meta&gt; </a:t>
              </a:r>
              <a:r>
                <a:rPr lang="en-US" sz="1600" i="1" dirty="0" smtClean="0">
                  <a:latin typeface="Courier New" pitchFamily="49" charset="0"/>
                  <a:cs typeface="Courier New" pitchFamily="49" charset="0"/>
                </a:rPr>
                <a:t>(the crazy ones: Refresh, Robots/</a:t>
              </a:r>
              <a:r>
                <a:rPr lang="en-US" sz="1600" i="1" dirty="0" err="1" smtClean="0">
                  <a:latin typeface="Courier New" pitchFamily="49" charset="0"/>
                  <a:cs typeface="Courier New" pitchFamily="49" charset="0"/>
                </a:rPr>
                <a:t>Index,Follow</a:t>
              </a:r>
              <a:r>
                <a:rPr lang="en-US" sz="1600" i="1" dirty="0" smtClean="0">
                  <a:latin typeface="Courier New" pitchFamily="49" charset="0"/>
                  <a:cs typeface="Courier New" pitchFamily="49" charset="0"/>
                </a:rPr>
                <a:t>)</a:t>
              </a:r>
              <a:endParaRPr lang="en-US" i="1" dirty="0"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9600" y="4114800"/>
              <a:ext cx="79248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i="1" dirty="0" smtClean="0"/>
                <a:t>You can get caught up in supporting every last meta tag, don’t! Focus on the </a:t>
              </a:r>
              <a:r>
                <a:rPr lang="en-US" sz="1600" i="1" dirty="0" smtClean="0">
                  <a:hlinkClick r:id="rId3"/>
                </a:rPr>
                <a:t>REP</a:t>
              </a:r>
              <a:r>
                <a:rPr lang="en-US" sz="1600" i="1" dirty="0" smtClean="0"/>
                <a:t>, and Description.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Nike.com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3442"/>
            <a:ext cx="9144000" cy="5427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Rich internet applications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3350" y="1201738"/>
          <a:ext cx="9010650" cy="5580699"/>
        </p:xfrm>
        <a:graphic>
          <a:graphicData uri="http://schemas.openxmlformats.org/drawingml/2006/table">
            <a:tbl>
              <a:tblPr/>
              <a:tblGrid>
                <a:gridCol w="2252663"/>
                <a:gridCol w="2252662"/>
                <a:gridCol w="2252663"/>
                <a:gridCol w="2252662"/>
              </a:tblGrid>
              <a:tr h="32861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eorgia" pitchFamily="18" charset="0"/>
                        </a:rPr>
                        <a:t>Classification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eorgia" pitchFamily="18" charset="0"/>
                        </a:rPr>
                        <a:t>Example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Georgia" pitchFamily="18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eorgia" pitchFamily="18" charset="0"/>
                        </a:rPr>
                        <a:t>SEO Capabilities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Georgia" pitchFamily="18" charset="0"/>
                        </a:rPr>
                        <a:t>Best Used for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436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Monolithic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Application has 1 URL for the world to see, and is a black box beyond that. Like hosting a rich application online.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Entry point indexed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Private data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Long usage sessions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Desktop-level functionality</a:t>
                      </a:r>
                      <a:endParaRPr kumimoji="0" 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65288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  <a:ea typeface="+mn-ea"/>
                          <a:cs typeface="+mn-cs"/>
                        </a:rPr>
                        <a:t>Linkable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Application is a black box, but there are multiple URL entry-points for collaboration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Segoe"/>
                        </a:rPr>
                        <a:t>.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Full site indexed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Multiple entry points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Shareable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65288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  <a:ea typeface="+mn-ea"/>
                          <a:cs typeface="+mn-cs"/>
                        </a:rPr>
                        <a:t>Crawlable</a:t>
                      </a:r>
                      <a:endParaRPr kumimoji="0" lang="en-US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Segoe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Application is a small black box meant to spice up a content rich page.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Full site indexed and well ranked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ecommerce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Content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egoe"/>
                        </a:rPr>
                        <a:t> Community/ Viral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517775" y="1698625"/>
            <a:ext cx="1858963" cy="1300163"/>
            <a:chOff x="493164" y="1698482"/>
            <a:chExt cx="1859624" cy="1300849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164" y="1698482"/>
              <a:ext cx="1674687" cy="1219114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8562" y="1830407"/>
              <a:ext cx="1704226" cy="1168924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2362200" y="3000374"/>
            <a:ext cx="20574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rPr>
              <a:t>Email, TurboTax, Admin Tools</a:t>
            </a:r>
            <a:endParaRPr 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+mn-cs"/>
            </a:endParaRPr>
          </a:p>
        </p:txBody>
      </p: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2603500" y="5094288"/>
            <a:ext cx="1687513" cy="1435100"/>
            <a:chOff x="322790" y="5094569"/>
            <a:chExt cx="1686673" cy="143514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6153" y="5094569"/>
              <a:ext cx="1339946" cy="1168685"/>
            </a:xfrm>
            <a:prstGeom prst="rect">
              <a:avLst/>
            </a:prstGeom>
            <a:noFill/>
            <a:ln w="3175">
              <a:solidFill>
                <a:schemeClr val="bg1"/>
              </a:solidFill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322790" y="6275706"/>
              <a:ext cx="1686673" cy="2540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6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http://finance.yahoo.com</a:t>
              </a:r>
            </a:p>
          </p:txBody>
        </p:sp>
      </p:grp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2640013" y="3473450"/>
            <a:ext cx="1612900" cy="1400175"/>
            <a:chOff x="359605" y="3472664"/>
            <a:chExt cx="1613043" cy="1400330"/>
          </a:xfrm>
        </p:grpSpPr>
        <p:sp>
          <p:nvSpPr>
            <p:cNvPr id="13" name="TextBox 12"/>
            <p:cNvSpPr txBox="1"/>
            <p:nvPr/>
          </p:nvSpPr>
          <p:spPr>
            <a:xfrm>
              <a:off x="410410" y="4611028"/>
              <a:ext cx="1511434" cy="2619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914363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rPr>
                <a:t>http://giffy.com</a:t>
              </a:r>
            </a:p>
          </p:txBody>
        </p:sp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9605" y="3472664"/>
              <a:ext cx="1613043" cy="1126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5" name="Straight Connector 14"/>
          <p:cNvCxnSpPr/>
          <p:nvPr/>
        </p:nvCxnSpPr>
        <p:spPr>
          <a:xfrm>
            <a:off x="307975" y="3338513"/>
            <a:ext cx="8521700" cy="1587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27025" y="4940300"/>
            <a:ext cx="8520113" cy="0"/>
          </a:xfrm>
          <a:prstGeom prst="line">
            <a:avLst/>
          </a:prstGeom>
          <a:ln>
            <a:solidFill>
              <a:schemeClr val="accent1">
                <a:alpha val="2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r>
              <a:rPr lang="en-US" dirty="0" smtClean="0"/>
              <a:t> &amp; </a:t>
            </a:r>
            <a:r>
              <a:rPr lang="en-US" dirty="0" err="1" smtClean="0"/>
              <a:t>Silverlight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2575">
              <a:spcAft>
                <a:spcPts val="1200"/>
              </a:spcAft>
            </a:pPr>
            <a:r>
              <a:rPr lang="en-US" dirty="0" smtClean="0"/>
              <a:t>Watch out for </a:t>
            </a:r>
            <a:r>
              <a:rPr lang="en-US" dirty="0" err="1" smtClean="0"/>
              <a:t>ASP.Net</a:t>
            </a:r>
            <a:r>
              <a:rPr lang="en-US" dirty="0" smtClean="0"/>
              <a:t> post-backs, engines cannot crawl those URLs</a:t>
            </a:r>
          </a:p>
          <a:p>
            <a:pPr marL="282575">
              <a:spcBef>
                <a:spcPts val="3000"/>
              </a:spcBef>
              <a:spcAft>
                <a:spcPts val="600"/>
              </a:spcAft>
            </a:pPr>
            <a:r>
              <a:rPr lang="en-US" dirty="0" smtClean="0"/>
              <a:t>XHTML compliance in </a:t>
            </a:r>
            <a:r>
              <a:rPr lang="en-US" dirty="0" err="1" smtClean="0"/>
              <a:t>ASP.Net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>
                <a:hlinkClick r:id="rId3"/>
              </a:rPr>
              <a:t>Whitepaper</a:t>
            </a:r>
            <a:endParaRPr lang="en-US" dirty="0" smtClean="0"/>
          </a:p>
          <a:p>
            <a:pPr lvl="1">
              <a:spcAft>
                <a:spcPts val="600"/>
              </a:spcAft>
            </a:pPr>
            <a:r>
              <a:rPr lang="en-US" dirty="0" smtClean="0">
                <a:hlinkClick r:id="rId4"/>
              </a:rPr>
              <a:t>XHTML Compatibility Pack</a:t>
            </a:r>
            <a:endParaRPr lang="en-US" dirty="0" smtClean="0"/>
          </a:p>
          <a:p>
            <a:pPr marL="282575">
              <a:spcBef>
                <a:spcPts val="3000"/>
              </a:spcBef>
              <a:spcAft>
                <a:spcPts val="1200"/>
              </a:spcAft>
            </a:pPr>
            <a:r>
              <a:rPr lang="en-US" dirty="0" smtClean="0">
                <a:hlinkClick r:id="rId5"/>
              </a:rPr>
              <a:t>How to optimize </a:t>
            </a:r>
            <a:r>
              <a:rPr lang="en-US" dirty="0" err="1" smtClean="0">
                <a:hlinkClick r:id="rId5"/>
              </a:rPr>
              <a:t>Silverlight</a:t>
            </a:r>
            <a:r>
              <a:rPr lang="en-US" dirty="0" smtClean="0">
                <a:hlinkClick r:id="rId5"/>
              </a:rPr>
              <a:t> for search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Flash: Graceful Degradation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Scalable Inman Flash Replacement (</a:t>
            </a:r>
            <a:r>
              <a:rPr lang="en-US" dirty="0" err="1" smtClean="0"/>
              <a:t>sIFR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Uses JavaScript to render HTML in Flash</a:t>
            </a:r>
          </a:p>
          <a:p>
            <a:pPr lvl="1"/>
            <a:r>
              <a:rPr lang="en-US" dirty="0" smtClean="0"/>
              <a:t>Can slow down page loading times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Or use </a:t>
            </a:r>
            <a:r>
              <a:rPr lang="en-US" dirty="0" err="1" smtClean="0"/>
              <a:t>SWFObject</a:t>
            </a:r>
            <a:r>
              <a:rPr lang="en-US" dirty="0" smtClean="0"/>
              <a:t> to detect no Flash support</a:t>
            </a:r>
          </a:p>
          <a:p>
            <a:pPr lvl="1"/>
            <a:r>
              <a:rPr lang="en-US" dirty="0" smtClean="0"/>
              <a:t>Displays HTML instead</a:t>
            </a:r>
          </a:p>
          <a:p>
            <a:pPr lvl="1"/>
            <a:r>
              <a:rPr lang="en-US" dirty="0" smtClean="0"/>
              <a:t>Ensure content is exactly the same or could have issues with search engine guidelines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and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762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Use the &lt;</a:t>
            </a:r>
            <a:r>
              <a:rPr lang="en-US" sz="2400" dirty="0" err="1" smtClean="0"/>
              <a:t>noscript</a:t>
            </a:r>
            <a:r>
              <a:rPr lang="en-US" sz="2400" dirty="0" smtClean="0"/>
              <a:t>&gt; tag!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00" y="1752600"/>
            <a:ext cx="7543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&lt;head&gt;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&lt;title&gt;Title Of Your Site&lt;/title&gt;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&lt;meta name="Description" content=”description of this page"/&gt;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&lt;/head&gt;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&lt;body&gt;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Call AJAX and JavaScript here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&lt;script type="text/</a:t>
            </a:r>
            <a:r>
              <a:rPr lang="en-US" sz="1400" dirty="0" err="1" smtClean="0">
                <a:latin typeface="Courier New"/>
                <a:cs typeface="Courier New"/>
              </a:rPr>
              <a:t>javascript</a:t>
            </a:r>
            <a:r>
              <a:rPr lang="en-US" sz="1400" dirty="0" smtClean="0">
                <a:latin typeface="Courier New"/>
                <a:cs typeface="Courier New"/>
              </a:rPr>
              <a:t>"&gt;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   &lt;!--</a:t>
            </a:r>
            <a:r>
              <a:rPr lang="en-US" sz="1400" dirty="0" err="1" smtClean="0">
                <a:latin typeface="Courier New"/>
                <a:cs typeface="Courier New"/>
              </a:rPr>
              <a:t>document.write</a:t>
            </a:r>
            <a:r>
              <a:rPr lang="en-US" sz="1400" dirty="0" smtClean="0">
                <a:latin typeface="Courier New"/>
                <a:cs typeface="Courier New"/>
              </a:rPr>
              <a:t>(”content")//--&gt;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   &lt;/script&gt;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/>
                <a:cs typeface="Courier New"/>
              </a:rPr>
              <a:t>   &lt;</a:t>
            </a:r>
            <a:r>
              <a:rPr lang="en-US" sz="14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noscript</a:t>
            </a:r>
            <a:r>
              <a:rPr lang="en-US" sz="1400" b="1" dirty="0" smtClean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/>
                <a:cs typeface="Courier New"/>
              </a:rPr>
              <a:t>      &lt;p&gt;Same content as in JavaScript&lt;/p&gt;</a:t>
            </a:r>
          </a:p>
          <a:p>
            <a:pPr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urier New"/>
                <a:cs typeface="Courier New"/>
              </a:rPr>
              <a:t>   &lt;/</a:t>
            </a:r>
            <a:r>
              <a:rPr lang="en-US" sz="1400" b="1" dirty="0" err="1" smtClean="0">
                <a:solidFill>
                  <a:srgbClr val="FF0000"/>
                </a:solidFill>
                <a:latin typeface="Courier New"/>
                <a:cs typeface="Courier New"/>
              </a:rPr>
              <a:t>noscript</a:t>
            </a:r>
            <a:r>
              <a:rPr lang="en-US" sz="1400" b="1" dirty="0" smtClean="0">
                <a:solidFill>
                  <a:srgbClr val="FF0000"/>
                </a:solidFill>
                <a:latin typeface="Courier New"/>
                <a:cs typeface="Courier New"/>
              </a:rPr>
              <a:t>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&lt;/body&gt;</a:t>
            </a:r>
          </a:p>
          <a:p>
            <a:pPr>
              <a:buNone/>
            </a:pPr>
            <a:r>
              <a:rPr lang="en-US" sz="1400" dirty="0" smtClean="0">
                <a:latin typeface="Courier New"/>
                <a:cs typeface="Courier New"/>
              </a:rPr>
              <a:t>&lt;html&gt;</a:t>
            </a:r>
            <a:endParaRPr lang="en-US" sz="1400" dirty="0">
              <a:latin typeface="Courier New"/>
              <a:cs typeface="Courier New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5029200"/>
            <a:ext cx="8305800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Include static HTML links to an HTML page with the same content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AJAX with progressive enhancement (</a:t>
            </a:r>
            <a:r>
              <a:rPr lang="en-US" sz="2400" dirty="0" err="1" smtClean="0"/>
              <a:t>Hijax</a:t>
            </a:r>
            <a:r>
              <a:rPr lang="en-US" sz="2400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Architecting Navigation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Classing up your URLs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77825" y="1116013"/>
          <a:ext cx="8513763" cy="5705476"/>
        </p:xfrm>
        <a:graphic>
          <a:graphicData uri="http://schemas.openxmlformats.org/drawingml/2006/table">
            <a:tbl>
              <a:tblPr/>
              <a:tblGrid>
                <a:gridCol w="8513763"/>
              </a:tblGrid>
              <a:tr h="2117725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hlinkClick r:id="rId3"/>
                        </a:rPr>
                        <a:t>http://store1.com/product.aspx?id=MB147L&amp;SessionId=2344&amp;RegionCode=en-US&amp;format=rich&amp;cat=3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77988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hlinkClick r:id="rId4"/>
                        </a:rPr>
                        <a:t>http://store2.com/mp3_players/Apple_ipod_nano_16_G2_Black/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976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  <a:hlinkClick r:id="rId5"/>
                        </a:rPr>
                        <a:t>http://store3.com/mp3-players/Apple-ipod-nano-16-G2-Black/</a:t>
                      </a: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egoe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96888" y="5334000"/>
            <a:ext cx="8362950" cy="1428750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 val="24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3563" y="5403850"/>
            <a:ext cx="5016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497012" y="5405438"/>
          <a:ext cx="6122989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92797"/>
                <a:gridCol w="1915096"/>
                <a:gridCol w="1915096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store3.com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mp3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Players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apple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ipod</a:t>
                      </a:r>
                      <a:endParaRPr lang="en-US" sz="1600" dirty="0" smtClean="0">
                        <a:effectLst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err="1" smtClean="0">
                          <a:effectLst/>
                        </a:rPr>
                        <a:t>nano</a:t>
                      </a:r>
                      <a:endParaRPr lang="en-US" sz="1600" dirty="0" smtClean="0">
                        <a:effectLst/>
                      </a:endParaRP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16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G2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Black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465138" y="3597275"/>
            <a:ext cx="8362950" cy="1235075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 val="24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813" y="3667125"/>
            <a:ext cx="5016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465259" y="3668713"/>
          <a:ext cx="714534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2670"/>
                <a:gridCol w="3572670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store2.com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mp3_players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Microsoft_Zune_80_G2_Black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US" sz="1600" dirty="0" smtClean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441325" y="1743075"/>
            <a:ext cx="8362950" cy="1427163"/>
          </a:xfrm>
          <a:prstGeom prst="rect">
            <a:avLst/>
          </a:prstGeom>
          <a:solidFill>
            <a:schemeClr val="accent1">
              <a:hueOff val="0"/>
              <a:satOff val="0"/>
              <a:lumOff val="0"/>
              <a:alpha val="24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8000" y="1812925"/>
            <a:ext cx="5016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441450" y="1814513"/>
          <a:ext cx="4940156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07923"/>
                <a:gridCol w="2332233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store1.com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product.aspx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id=MB147L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SessionId</a:t>
                      </a:r>
                      <a:r>
                        <a:rPr lang="en-US" sz="1600" dirty="0" smtClean="0">
                          <a:effectLst/>
                        </a:rPr>
                        <a:t>=2344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err="1" smtClean="0">
                          <a:effectLst/>
                        </a:rPr>
                        <a:t>RegionCode</a:t>
                      </a:r>
                      <a:r>
                        <a:rPr lang="en-US" sz="1600" dirty="0" smtClean="0">
                          <a:effectLst/>
                        </a:rPr>
                        <a:t>=en-US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format=rich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 cat=3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31619" y="1143000"/>
            <a:ext cx="878378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11" grpId="0" animBg="1"/>
      <p:bldP spid="1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status codes</a:t>
            </a:r>
            <a:endParaRPr lang="en-US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423863" y="1411288"/>
            <a:ext cx="8415337" cy="3873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200 OK</a:t>
            </a: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2541588" y="6151563"/>
            <a:ext cx="3937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Segoe"/>
                <a:cs typeface="Courier New" pitchFamily="49" charset="0"/>
                <a:hlinkClick r:id="rId2"/>
              </a:rPr>
              <a:t>W3 standard for HTTP Status Codes</a:t>
            </a:r>
            <a:endParaRPr lang="en-US" i="1">
              <a:latin typeface="Segoe"/>
              <a:cs typeface="Courier New" pitchFamily="49" charset="0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23863" y="3108325"/>
            <a:ext cx="8415337" cy="1313537"/>
            <a:chOff x="451495" y="2294780"/>
            <a:chExt cx="8415414" cy="1314598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 bwMode="invGray">
            <a:xfrm>
              <a:off x="451495" y="2294780"/>
              <a:ext cx="8415414" cy="43123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defTabSz="914363">
                <a:spcAft>
                  <a:spcPts val="2400"/>
                </a:spcAft>
                <a:buFont typeface="Arial" pitchFamily="34" charset="0"/>
                <a:buChar char="•"/>
                <a:defRPr/>
              </a:pPr>
              <a:r>
                <a:rPr lang="en-US" sz="2800" dirty="0" smtClean="0">
                  <a:solidFill>
                    <a:schemeClr val="tx1">
                      <a:tint val="75000"/>
                    </a:schemeClr>
                  </a:solidFill>
                </a:rPr>
                <a:t> 301 Moved Permanently</a:t>
              </a:r>
            </a:p>
          </p:txBody>
        </p:sp>
        <p:sp>
          <p:nvSpPr>
            <p:cNvPr id="22" name="Text Placeholder 2"/>
            <p:cNvSpPr txBox="1">
              <a:spLocks/>
            </p:cNvSpPr>
            <p:nvPr/>
          </p:nvSpPr>
          <p:spPr bwMode="invGray">
            <a:xfrm>
              <a:off x="451495" y="3178143"/>
              <a:ext cx="8415414" cy="43123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defTabSz="914363">
                <a:spcAft>
                  <a:spcPts val="2400"/>
                </a:spcAft>
                <a:buFont typeface="Arial" pitchFamily="34" charset="0"/>
                <a:buChar char="•"/>
                <a:defRPr/>
              </a:pPr>
              <a:r>
                <a:rPr lang="en-US" sz="2800" dirty="0" smtClean="0">
                  <a:solidFill>
                    <a:schemeClr val="tx1">
                      <a:tint val="75000"/>
                    </a:schemeClr>
                  </a:solidFill>
                </a:rPr>
                <a:t> 302 Moved Temporarily</a:t>
              </a:r>
            </a:p>
          </p:txBody>
        </p:sp>
      </p:grpSp>
      <p:sp>
        <p:nvSpPr>
          <p:cNvPr id="23" name="Text Placeholder 2"/>
          <p:cNvSpPr txBox="1">
            <a:spLocks/>
          </p:cNvSpPr>
          <p:nvPr/>
        </p:nvSpPr>
        <p:spPr bwMode="invGray">
          <a:xfrm>
            <a:off x="423863" y="4838700"/>
            <a:ext cx="8415337" cy="43088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914363">
              <a:spcAft>
                <a:spcPts val="240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tx1">
                    <a:tint val="75000"/>
                  </a:schemeClr>
                </a:solidFill>
              </a:rPr>
              <a:t> 304 Not Modified</a:t>
            </a:r>
          </a:p>
        </p:txBody>
      </p:sp>
      <p:sp>
        <p:nvSpPr>
          <p:cNvPr id="24" name="Text Placeholder 2"/>
          <p:cNvSpPr txBox="1">
            <a:spLocks/>
          </p:cNvSpPr>
          <p:nvPr/>
        </p:nvSpPr>
        <p:spPr bwMode="invGray">
          <a:xfrm>
            <a:off x="423863" y="2259013"/>
            <a:ext cx="8415337" cy="43088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defTabSz="914363">
              <a:spcAft>
                <a:spcPts val="2400"/>
              </a:spcAft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tx1">
                    <a:tint val="75000"/>
                  </a:schemeClr>
                </a:solidFill>
              </a:rPr>
              <a:t> 404 Gone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p"/>
      <p:bldP spid="23" grpId="0"/>
      <p:bldP spid="24" grpId="0"/>
      <p:bldP spid="2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difference?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971800" y="1981200"/>
            <a:ext cx="5486400" cy="1981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 oreilly.com</a:t>
            </a:r>
          </a:p>
          <a:p>
            <a:pPr lvl="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 oreilly.com/index.csp</a:t>
            </a:r>
          </a:p>
          <a:p>
            <a:pPr lvl="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 www.oreilly.com</a:t>
            </a:r>
          </a:p>
          <a:p>
            <a:pPr lvl="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 www.oreilly.com/index.csp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37" y="2362200"/>
            <a:ext cx="576263" cy="6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953000"/>
            <a:ext cx="238240" cy="53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228600" y="1219200"/>
            <a:ext cx="2316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600"/>
              </a:spcAft>
              <a:defRPr/>
            </a:pPr>
            <a:r>
              <a:rPr lang="en-US" dirty="0" smtClean="0"/>
              <a:t>What’s the difference?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0" y="4438979"/>
            <a:ext cx="3429000" cy="18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Connector 7"/>
          <p:cNvCxnSpPr/>
          <p:nvPr/>
        </p:nvCxnSpPr>
        <p:spPr bwMode="auto">
          <a:xfrm>
            <a:off x="557213" y="4037013"/>
            <a:ext cx="8029575" cy="158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Canonicalization in action</a:t>
            </a:r>
            <a:endParaRPr lang="en-US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381000" y="1676400"/>
          <a:ext cx="85344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/>
                <a:gridCol w="4267200"/>
              </a:tblGrid>
              <a:tr h="73152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Canonical</a:t>
                      </a:r>
                      <a:r>
                        <a:rPr lang="en-US" sz="2800" baseline="0" dirty="0" smtClean="0"/>
                        <a:t> 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# Sites</a:t>
                      </a:r>
                      <a:r>
                        <a:rPr lang="en-US" sz="2800" baseline="0" dirty="0" smtClean="0"/>
                        <a:t> Linking In</a:t>
                      </a:r>
                      <a:endParaRPr lang="en-US" sz="28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oreilly.com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25,030</a:t>
                      </a:r>
                      <a:endParaRPr lang="en-US" sz="28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oreilly.com/index.csp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www.oreilly.com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1,174,124</a:t>
                      </a:r>
                      <a:endParaRPr lang="en-US" sz="2800" dirty="0"/>
                    </a:p>
                  </a:txBody>
                  <a:tcPr/>
                </a:tc>
              </a:tr>
              <a:tr h="73152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www.oreilly.com/index.csp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762000" y="60960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Check your site’s canonical forms using: </a:t>
            </a:r>
            <a:r>
              <a:rPr lang="en-US" sz="2400" dirty="0" smtClean="0">
                <a:hlinkClick r:id="rId3"/>
              </a:rPr>
              <a:t>Yahoo’s Site Explorer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</a:t>
            </a:r>
            <a:endParaRPr lang="en-US" dirty="0"/>
          </a:p>
        </p:txBody>
      </p:sp>
      <p:pic>
        <p:nvPicPr>
          <p:cNvPr id="2052" name="Picture 4" descr="C:\Users\nathan\AppData\Local\Temp\msohtmlclip1\01\clip_image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14399"/>
            <a:ext cx="7877407" cy="5204847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2291" y="1212639"/>
            <a:ext cx="7847309" cy="4651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5692" y="1600200"/>
            <a:ext cx="7847308" cy="465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60542" y="1981200"/>
            <a:ext cx="795965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Canonicalization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33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1) Chose www vs. non-www, 301 redirect one to the other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241550" y="6380163"/>
            <a:ext cx="46609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 dirty="0">
                <a:latin typeface="Segoe"/>
                <a:cs typeface="Courier New" pitchFamily="49" charset="0"/>
                <a:hlinkClick r:id="rId3"/>
              </a:rPr>
              <a:t>Detailed article on the issue from Matt </a:t>
            </a:r>
            <a:r>
              <a:rPr lang="en-US" i="1" dirty="0" err="1">
                <a:latin typeface="Segoe"/>
                <a:cs typeface="Courier New" pitchFamily="49" charset="0"/>
                <a:hlinkClick r:id="rId3"/>
              </a:rPr>
              <a:t>Cutts</a:t>
            </a:r>
            <a:endParaRPr lang="en-US" i="1" dirty="0">
              <a:latin typeface="Segoe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18288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ourier New" pitchFamily="49" charset="0"/>
                <a:cs typeface="Courier New" pitchFamily="49" charset="0"/>
                <a:hlinkClick r:id="rId4"/>
              </a:rPr>
              <a:t>www.mysite.com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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  <a:sym typeface="Wingdings" pitchFamily="2" charset="2"/>
                <a:hlinkClick r:id="rId5" action="ppaction://hlinkfile"/>
              </a:rPr>
              <a:t>mysite.com 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57200" y="2789536"/>
            <a:ext cx="8001000" cy="868064"/>
            <a:chOff x="457200" y="3246736"/>
            <a:chExt cx="8001000" cy="868064"/>
          </a:xfrm>
        </p:grpSpPr>
        <p:sp>
          <p:nvSpPr>
            <p:cNvPr id="4" name="Rectangle 3"/>
            <p:cNvSpPr/>
            <p:nvPr/>
          </p:nvSpPr>
          <p:spPr>
            <a:xfrm>
              <a:off x="457200" y="3246736"/>
              <a:ext cx="8001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400" dirty="0" smtClean="0"/>
                <a:t>2) Trim your folder-level default filename off the end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0" y="3714690"/>
              <a:ext cx="7467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Courier New" pitchFamily="49" charset="0"/>
                  <a:cs typeface="Courier New" pitchFamily="49" charset="0"/>
                  <a:hlinkClick r:id="rId6"/>
                </a:rPr>
                <a:t>mysite.com/default.aspx</a:t>
              </a:r>
              <a:r>
                <a:rPr lang="en-US" sz="2000" b="1" dirty="0" smtClean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2000" b="1" dirty="0" smtClean="0">
                  <a:latin typeface="Courier New" pitchFamily="49" charset="0"/>
                  <a:cs typeface="Courier New" pitchFamily="49" charset="0"/>
                  <a:sym typeface="Wingdings" pitchFamily="2" charset="2"/>
                </a:rPr>
                <a:t> </a:t>
              </a:r>
              <a:r>
                <a:rPr lang="en-US" sz="2000" b="1" dirty="0" smtClean="0">
                  <a:latin typeface="Courier New" pitchFamily="49" charset="0"/>
                  <a:cs typeface="Courier New" pitchFamily="49" charset="0"/>
                  <a:sym typeface="Wingdings" pitchFamily="2" charset="2"/>
                  <a:hlinkClick r:id="rId5" action="ppaction://hlinkfile"/>
                </a:rPr>
                <a:t>mysite.com </a:t>
              </a:r>
              <a:endParaRPr lang="en-US" sz="20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457200" y="424580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smtClean="0"/>
              <a:t>3) Make all internal links to the correct canonical 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548193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 smtClean="0"/>
              <a:t>4) Use Google Webmaster Tools to select www </a:t>
            </a:r>
            <a:r>
              <a:rPr lang="en-US" sz="2400" dirty="0" err="1" smtClean="0"/>
              <a:t>vs</a:t>
            </a:r>
            <a:r>
              <a:rPr lang="en-US" sz="2400" dirty="0" smtClean="0"/>
              <a:t> non-www.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282575" indent="-342900">
              <a:buFontTx/>
              <a:buNone/>
            </a:pPr>
            <a:endParaRPr lang="en-US" sz="2400" dirty="0" smtClean="0">
              <a:effectLst>
                <a:outerShdw blurRad="38100" dist="38100" dir="2700000" algn="tl">
                  <a:srgbClr val="6E0F4C"/>
                </a:outerShdw>
              </a:effectLst>
            </a:endParaRPr>
          </a:p>
          <a:p>
            <a:pPr marL="282575" indent="-342900">
              <a:spcAft>
                <a:spcPts val="1200"/>
              </a:spcAft>
            </a:pPr>
            <a:r>
              <a:rPr lang="en-US" dirty="0" smtClean="0"/>
              <a:t>URL Rewriting in </a:t>
            </a:r>
            <a:r>
              <a:rPr lang="en-US" dirty="0" err="1" smtClean="0"/>
              <a:t>ASP.Net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Implementation whitepaper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Work around for 404 error pages</a:t>
            </a:r>
            <a:endParaRPr lang="en-US" dirty="0" smtClean="0"/>
          </a:p>
          <a:p>
            <a:pPr marL="282575" indent="-342900">
              <a:spcBef>
                <a:spcPts val="3000"/>
              </a:spcBef>
              <a:spcAft>
                <a:spcPts val="600"/>
              </a:spcAft>
            </a:pPr>
            <a:r>
              <a:rPr lang="en-US" dirty="0" smtClean="0">
                <a:hlinkClick r:id="rId5"/>
              </a:rPr>
              <a:t>Implementing Redirects in </a:t>
            </a:r>
            <a:r>
              <a:rPr lang="en-US" dirty="0" err="1" smtClean="0">
                <a:hlinkClick r:id="rId5"/>
              </a:rPr>
              <a:t>ASP.Net</a:t>
            </a:r>
            <a:endParaRPr lang="en-US" dirty="0" smtClean="0"/>
          </a:p>
          <a:p>
            <a:pPr marL="282575" indent="-342900">
              <a:spcBef>
                <a:spcPts val="3000"/>
              </a:spcBef>
              <a:spcAft>
                <a:spcPts val="600"/>
              </a:spcAft>
            </a:pPr>
            <a:r>
              <a:rPr lang="en-US" dirty="0" smtClean="0">
                <a:hlinkClick r:id="rId6"/>
              </a:rPr>
              <a:t>Implementing Redirects in IIS</a:t>
            </a:r>
            <a:endParaRPr lang="en-US" dirty="0" smtClean="0"/>
          </a:p>
          <a:p>
            <a:pPr marL="282575" indent="-342900">
              <a:spcBef>
                <a:spcPts val="3000"/>
              </a:spcBef>
              <a:spcAft>
                <a:spcPts val="600"/>
              </a:spcAft>
            </a:pPr>
            <a:r>
              <a:rPr lang="en-US" dirty="0" err="1" smtClean="0"/>
              <a:t>ASP.Net</a:t>
            </a:r>
            <a:r>
              <a:rPr lang="en-US" dirty="0" smtClean="0"/>
              <a:t> URL session state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r>
              <a:rPr lang="en-US" dirty="0" smtClean="0"/>
              <a:t> Custom Error Pages</a:t>
            </a:r>
            <a:endParaRPr lang="en-US" dirty="0"/>
          </a:p>
        </p:txBody>
      </p:sp>
      <p:pic>
        <p:nvPicPr>
          <p:cNvPr id="4" name="Picture 3" descr="Picture 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5417236" cy="4495800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5" name="Oval 4"/>
          <p:cNvSpPr/>
          <p:nvPr/>
        </p:nvSpPr>
        <p:spPr>
          <a:xfrm>
            <a:off x="-152400" y="2971800"/>
            <a:ext cx="5486400" cy="762000"/>
          </a:xfrm>
          <a:prstGeom prst="ellipse">
            <a:avLst/>
          </a:prstGeom>
          <a:noFill/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62600" y="1371600"/>
            <a:ext cx="3733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HTTP/1.x 302 Found</a:t>
            </a:r>
          </a:p>
          <a:p>
            <a:r>
              <a:rPr lang="en-US" dirty="0" smtClean="0">
                <a:latin typeface="Courier New"/>
                <a:cs typeface="Courier New"/>
              </a:rPr>
              <a:t>Location: </a:t>
            </a:r>
            <a:r>
              <a:rPr lang="en-US" dirty="0" smtClean="0">
                <a:latin typeface="Courier New"/>
                <a:cs typeface="Courier New"/>
                <a:hlinkClick r:id="rId4"/>
              </a:rPr>
              <a:t>http://www.globalscholar.com/Error.aspx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GET /</a:t>
            </a:r>
            <a:r>
              <a:rPr lang="en-US" dirty="0" err="1" smtClean="0">
                <a:latin typeface="Courier New"/>
                <a:cs typeface="Courier New"/>
              </a:rPr>
              <a:t>Error.aspx</a:t>
            </a:r>
          </a:p>
          <a:p>
            <a:r>
              <a:rPr lang="en-US" dirty="0" smtClean="0">
                <a:latin typeface="Courier New"/>
                <a:cs typeface="Courier New"/>
              </a:rPr>
              <a:t>HTTP/1.1</a:t>
            </a:r>
          </a:p>
          <a:p>
            <a:r>
              <a:rPr lang="en-US" dirty="0" smtClean="0">
                <a:latin typeface="Courier New"/>
                <a:cs typeface="Courier New"/>
              </a:rPr>
              <a:t>Host: </a:t>
            </a:r>
            <a:r>
              <a:rPr lang="en-US" dirty="0" smtClean="0">
                <a:latin typeface="Courier New"/>
                <a:cs typeface="Courier New"/>
                <a:hlinkClick r:id="rId5"/>
              </a:rPr>
              <a:t>www.globalscholar.com</a:t>
            </a:r>
            <a:endParaRPr lang="en-US" dirty="0" smtClean="0">
              <a:latin typeface="Courier New"/>
              <a:cs typeface="Courier New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" y="5842337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Ø"/>
            </a:pPr>
            <a:r>
              <a:rPr lang="en-US" sz="2400" dirty="0" smtClean="0">
                <a:solidFill>
                  <a:srgbClr val="C00000"/>
                </a:solidFill>
              </a:rPr>
              <a:t>Note:</a:t>
            </a:r>
            <a:r>
              <a:rPr lang="en-US" sz="2400" dirty="0" smtClean="0"/>
              <a:t>See: </a:t>
            </a:r>
            <a:br>
              <a:rPr lang="en-US" sz="2400" dirty="0" smtClean="0"/>
            </a:br>
            <a:r>
              <a:rPr lang="en-US" dirty="0" smtClean="0"/>
              <a:t>http://www.colincochrane.com/post/2008/01/ASP-NET-Custom-Errors-Preventing-302-Redirects-To-Custom-Error-Pages.aspx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r>
              <a:rPr lang="en-US" dirty="0" smtClean="0"/>
              <a:t> 301 Redirects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04838" y="3025775"/>
            <a:ext cx="8094662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&lt;script&gt;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protected void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Page_Load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(object sender,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EventArgs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e) 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{ 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 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Response.Status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"301 Moved Permanently" ; 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  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Response.AddHeader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("Location", "http://mysite.com/new-URL"); </a:t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dirty="0">
                <a:latin typeface="Courier New" pitchFamily="49" charset="0"/>
                <a:cs typeface="Courier New" pitchFamily="49" charset="0"/>
              </a:rPr>
            </a:br>
            <a:r>
              <a:rPr lang="en-US" sz="1600" dirty="0">
                <a:latin typeface="Courier New" pitchFamily="49" charset="0"/>
                <a:cs typeface="Courier New" pitchFamily="49" charset="0"/>
              </a:rPr>
              <a:t>&lt;/script&gt;</a:t>
            </a: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11175" y="1841500"/>
            <a:ext cx="790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Segoe"/>
              </a:rPr>
              <a:t>Include in any *.aspx file… (you don’t need a code behind file)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Redirects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PHP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595" dirty="0" smtClean="0">
                <a:latin typeface="Courier New"/>
                <a:cs typeface="Courier New"/>
              </a:rPr>
              <a:t>&lt;?</a:t>
            </a:r>
            <a:r>
              <a:rPr lang="en-US" sz="2595" dirty="0" err="1" smtClean="0">
                <a:latin typeface="Courier New"/>
                <a:cs typeface="Courier New"/>
              </a:rPr>
              <a:t>php</a:t>
            </a:r>
            <a:r>
              <a:rPr lang="en-US" sz="2595" dirty="0" smtClean="0">
                <a:latin typeface="Courier New"/>
                <a:cs typeface="Courier New"/>
              </a:rPr>
              <a:t/>
            </a:r>
            <a:br>
              <a:rPr lang="en-US" sz="2595" dirty="0" smtClean="0">
                <a:latin typeface="Courier New"/>
                <a:cs typeface="Courier New"/>
              </a:rPr>
            </a:br>
            <a:r>
              <a:rPr lang="en-US" sz="2595" dirty="0" smtClean="0">
                <a:latin typeface="Courier New"/>
                <a:cs typeface="Courier New"/>
              </a:rPr>
              <a:t>// Permanent redirection</a:t>
            </a:r>
            <a:br>
              <a:rPr lang="en-US" sz="2595" dirty="0" smtClean="0">
                <a:latin typeface="Courier New"/>
                <a:cs typeface="Courier New"/>
              </a:rPr>
            </a:br>
            <a:r>
              <a:rPr lang="en-US" sz="2595" dirty="0" smtClean="0">
                <a:latin typeface="Courier New"/>
                <a:cs typeface="Courier New"/>
              </a:rPr>
              <a:t>header("HTTP/1.1 301 Moved Permanently");</a:t>
            </a:r>
            <a:br>
              <a:rPr lang="en-US" sz="2595" dirty="0" smtClean="0">
                <a:latin typeface="Courier New"/>
                <a:cs typeface="Courier New"/>
              </a:rPr>
            </a:br>
            <a:r>
              <a:rPr lang="en-US" sz="2595" dirty="0" err="1" smtClean="0">
                <a:latin typeface="Courier New"/>
                <a:cs typeface="Courier New"/>
              </a:rPr>
              <a:t>header("Location</a:t>
            </a:r>
            <a:r>
              <a:rPr lang="en-US" sz="2595" dirty="0" smtClean="0">
                <a:latin typeface="Courier New"/>
                <a:cs typeface="Courier New"/>
              </a:rPr>
              <a:t>: http://</a:t>
            </a:r>
            <a:r>
              <a:rPr lang="en-US" sz="2595" dirty="0" err="1" smtClean="0">
                <a:latin typeface="Courier New"/>
                <a:cs typeface="Courier New"/>
              </a:rPr>
              <a:t>www.domain.com</a:t>
            </a:r>
            <a:r>
              <a:rPr lang="en-US" sz="2595" dirty="0" smtClean="0">
                <a:latin typeface="Courier New"/>
                <a:cs typeface="Courier New"/>
              </a:rPr>
              <a:t>/");</a:t>
            </a:r>
            <a:br>
              <a:rPr lang="en-US" sz="2595" dirty="0" smtClean="0">
                <a:latin typeface="Courier New"/>
                <a:cs typeface="Courier New"/>
              </a:rPr>
            </a:br>
            <a:r>
              <a:rPr lang="en-US" sz="2595" dirty="0" smtClean="0">
                <a:latin typeface="Courier New"/>
                <a:cs typeface="Courier New"/>
              </a:rPr>
              <a:t>exit();</a:t>
            </a:r>
            <a:br>
              <a:rPr lang="en-US" sz="2595" dirty="0" smtClean="0">
                <a:latin typeface="Courier New"/>
                <a:cs typeface="Courier New"/>
              </a:rPr>
            </a:br>
            <a:r>
              <a:rPr lang="en-US" sz="2595" dirty="0" smtClean="0">
                <a:latin typeface="Courier New"/>
                <a:cs typeface="Courier New"/>
              </a:rPr>
              <a:t>?&gt;</a:t>
            </a:r>
            <a:br>
              <a:rPr lang="en-US" sz="2595" dirty="0" smtClean="0">
                <a:latin typeface="Courier New"/>
                <a:cs typeface="Courier New"/>
              </a:rPr>
            </a:br>
            <a:endParaRPr lang="en-US" sz="2595" dirty="0" smtClean="0">
              <a:latin typeface="Courier New"/>
              <a:cs typeface="Courier New"/>
            </a:endParaRPr>
          </a:p>
          <a:p>
            <a:r>
              <a:rPr lang="en-US" dirty="0" smtClean="0"/>
              <a:t>Cold Fusion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24" dirty="0" smtClean="0">
                <a:latin typeface="Courier New"/>
                <a:cs typeface="Courier New"/>
              </a:rPr>
              <a:t>&lt;CFHEADER </a:t>
            </a:r>
            <a:r>
              <a:rPr lang="en-US" sz="2824" dirty="0" err="1" smtClean="0">
                <a:latin typeface="Courier New"/>
                <a:cs typeface="Courier New"/>
              </a:rPr>
              <a:t>statuscode</a:t>
            </a:r>
            <a:r>
              <a:rPr lang="en-US" sz="2824" dirty="0" smtClean="0">
                <a:latin typeface="Courier New"/>
                <a:cs typeface="Courier New"/>
              </a:rPr>
              <a:t>="301" </a:t>
            </a:r>
            <a:r>
              <a:rPr lang="en-US" sz="2824" dirty="0" err="1" smtClean="0">
                <a:latin typeface="Courier New"/>
                <a:cs typeface="Courier New"/>
              </a:rPr>
              <a:t>statustext</a:t>
            </a:r>
            <a:r>
              <a:rPr lang="en-US" sz="2824" dirty="0" smtClean="0">
                <a:latin typeface="Courier New"/>
                <a:cs typeface="Courier New"/>
              </a:rPr>
              <a:t>="Moved Permanently”&gt;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&lt;CFHEADER name="Location" value="http://</a:t>
            </a:r>
            <a:r>
              <a:rPr lang="en-US" sz="2824" dirty="0" err="1" smtClean="0">
                <a:latin typeface="Courier New"/>
                <a:cs typeface="Courier New"/>
              </a:rPr>
              <a:t>www.domain.com</a:t>
            </a:r>
            <a:r>
              <a:rPr lang="en-US" sz="2824" dirty="0" smtClean="0">
                <a:latin typeface="Courier New"/>
                <a:cs typeface="Courier New"/>
              </a:rPr>
              <a:t>/"&gt;</a:t>
            </a:r>
            <a:br>
              <a:rPr lang="en-US" sz="2824" dirty="0" smtClean="0">
                <a:latin typeface="Courier New"/>
                <a:cs typeface="Courier New"/>
              </a:rPr>
            </a:br>
            <a:endParaRPr lang="en-US" sz="2824" dirty="0" smtClean="0">
              <a:latin typeface="Courier New"/>
              <a:cs typeface="Courier New"/>
            </a:endParaRPr>
          </a:p>
          <a:p>
            <a:r>
              <a:rPr lang="en-US" sz="2824" dirty="0" smtClean="0">
                <a:cs typeface="Courier New"/>
              </a:rPr>
              <a:t>JSP</a:t>
            </a:r>
            <a:r>
              <a:rPr lang="en-US" sz="2824" dirty="0" smtClean="0">
                <a:latin typeface="Courier New"/>
                <a:cs typeface="Courier New"/>
              </a:rPr>
              <a:t/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/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&lt;%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response.setStatus(301);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err="1" smtClean="0">
                <a:latin typeface="Courier New"/>
                <a:cs typeface="Courier New"/>
              </a:rPr>
              <a:t>response.setHeader</a:t>
            </a:r>
            <a:r>
              <a:rPr lang="en-US" sz="2824" dirty="0" smtClean="0">
                <a:latin typeface="Courier New"/>
                <a:cs typeface="Courier New"/>
              </a:rPr>
              <a:t>( "Location", "</a:t>
            </a:r>
            <a:r>
              <a:rPr lang="en-US" sz="2824" dirty="0" err="1" smtClean="0">
                <a:latin typeface="Courier New"/>
                <a:cs typeface="Courier New"/>
              </a:rPr>
              <a:t>http://www.new-url.com</a:t>
            </a:r>
            <a:r>
              <a:rPr lang="en-US" sz="2824" dirty="0" smtClean="0">
                <a:latin typeface="Courier New"/>
                <a:cs typeface="Courier New"/>
              </a:rPr>
              <a:t>/" );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err="1" smtClean="0">
                <a:latin typeface="Courier New"/>
                <a:cs typeface="Courier New"/>
              </a:rPr>
              <a:t>response.setHeader</a:t>
            </a:r>
            <a:r>
              <a:rPr lang="en-US" sz="2824" dirty="0" smtClean="0">
                <a:latin typeface="Courier New"/>
                <a:cs typeface="Courier New"/>
              </a:rPr>
              <a:t>( "Connection", "close" );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%&gt;</a:t>
            </a:r>
            <a:endParaRPr lang="en-US" sz="2824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ASP.Net</a:t>
            </a:r>
            <a:r>
              <a:rPr lang="en-US" dirty="0" smtClean="0"/>
              <a:t> Canonicalization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65150" y="1738312"/>
            <a:ext cx="8362950" cy="3824288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protected void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Application_BeginRequest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(Object sender,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EventArgs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if (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HttpContext.Current.Request.Url.ToString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ToLower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().Contains(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 "http://www.mysite.com"))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{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HttpContext.Current.Response.Status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= "301 Moved Permanently";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HttpContext.Current.Response.AddHeader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("Location",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     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Request.Url.ToString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().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ToLower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().Replace(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         "http://www.mysite.com",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            "http://mysite.com")); </a:t>
            </a:r>
          </a:p>
          <a:p>
            <a:pPr marL="377825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urier New" pitchFamily="49" charset="0"/>
              <a:cs typeface="Courier New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81000" y="1219200"/>
            <a:ext cx="7907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dirty="0">
                <a:latin typeface="Segoe"/>
              </a:rPr>
              <a:t>Create in your </a:t>
            </a:r>
            <a:r>
              <a:rPr lang="en-US" b="1" dirty="0" err="1">
                <a:latin typeface="Segoe"/>
              </a:rPr>
              <a:t>Global.asax</a:t>
            </a:r>
            <a:r>
              <a:rPr lang="en-US" b="1" dirty="0">
                <a:latin typeface="Segoe"/>
              </a:rPr>
              <a:t> file….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900" y="6138862"/>
            <a:ext cx="86868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1" dirty="0">
                <a:latin typeface="+mn-lt"/>
                <a:cs typeface="+mn-cs"/>
              </a:rPr>
              <a:t>More information and examples: </a:t>
            </a:r>
            <a:r>
              <a:rPr lang="en-US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cs typeface="+mn-cs"/>
              </a:rPr>
              <a:t>http://search.live.com/results.aspx?q=301+redirect+asp.net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IIS 301 Redirects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5867401" y="327660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uLnTx/>
                <a:uFillTx/>
                <a:latin typeface="+mn-lt"/>
                <a:ea typeface="+mn-ea"/>
                <a:cs typeface="+mn-cs"/>
                <a:hlinkClick r:id="rId3"/>
              </a:rPr>
              <a:t>Click here for a whitepaper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371600"/>
            <a:ext cx="4811712" cy="4948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 bwMode="auto">
          <a:xfrm>
            <a:off x="533400" y="4038600"/>
            <a:ext cx="2960687" cy="411162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6E0F4C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Redirects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Use .</a:t>
            </a:r>
            <a:r>
              <a:rPr lang="en-US" dirty="0" err="1" smtClean="0"/>
              <a:t>htaccess</a:t>
            </a:r>
            <a:r>
              <a:rPr lang="en-US" dirty="0" smtClean="0"/>
              <a:t> file for bulk operations: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Moving a single page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300" dirty="0" smtClean="0">
                <a:latin typeface="Courier New"/>
                <a:cs typeface="Courier New"/>
              </a:rPr>
              <a:t>Redirect 301 /oldpage.html http://www.example.com/newpage.html</a:t>
            </a:r>
            <a:br>
              <a:rPr lang="en-US" sz="2300" dirty="0" smtClean="0">
                <a:latin typeface="Courier New"/>
                <a:cs typeface="Courier New"/>
              </a:rPr>
            </a:b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dirty="0" smtClean="0"/>
              <a:t>Moving a site (and redirecting everything to the home page)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latin typeface="Courier New"/>
                <a:cs typeface="Courier New"/>
              </a:rPr>
              <a:t>Redirect 301 / http://www.example.com</a:t>
            </a:r>
            <a:br>
              <a:rPr lang="en-US" sz="2400" dirty="0" smtClean="0">
                <a:latin typeface="Courier New"/>
                <a:cs typeface="Courier New"/>
              </a:rPr>
            </a:b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dirty="0" smtClean="0"/>
              <a:t>Changing file extension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300" dirty="0" err="1" smtClean="0">
                <a:latin typeface="Courier New"/>
                <a:cs typeface="Courier New"/>
              </a:rPr>
              <a:t>RedirectMatch</a:t>
            </a:r>
            <a:r>
              <a:rPr lang="en-US" sz="2300" dirty="0" smtClean="0">
                <a:latin typeface="Courier New"/>
                <a:cs typeface="Courier New"/>
              </a:rPr>
              <a:t> 301 (.*)\.html$ http://www.example.com$1.php</a:t>
            </a:r>
            <a:r>
              <a:rPr lang="en-US" sz="2800" dirty="0" smtClean="0">
                <a:latin typeface="Courier New"/>
                <a:cs typeface="Courier New"/>
              </a:rPr>
              <a:t/>
            </a:r>
            <a:br>
              <a:rPr lang="en-US" sz="2800" dirty="0" smtClean="0">
                <a:latin typeface="Courier New"/>
                <a:cs typeface="Courier New"/>
              </a:rPr>
            </a:br>
            <a:endParaRPr lang="en-US" sz="2800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Canonicalization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Use .</a:t>
            </a:r>
            <a:r>
              <a:rPr lang="en-US" dirty="0" err="1" smtClean="0"/>
              <a:t>htaccess</a:t>
            </a:r>
            <a:r>
              <a:rPr lang="en-US" dirty="0" smtClean="0"/>
              <a:t> for bulk operations: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Non-www to www (need </a:t>
            </a:r>
            <a:r>
              <a:rPr lang="en-US" dirty="0" err="1" smtClean="0"/>
              <a:t>mod_rewrite</a:t>
            </a:r>
            <a:r>
              <a:rPr lang="en-US" dirty="0" smtClean="0"/>
              <a:t> enabled)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Options +</a:t>
            </a:r>
            <a:r>
              <a:rPr lang="en-US" dirty="0" err="1" smtClean="0">
                <a:latin typeface="Courier New"/>
                <a:cs typeface="Courier New"/>
              </a:rPr>
              <a:t>FollowSymlinks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RewriteEngine</a:t>
            </a:r>
            <a:r>
              <a:rPr lang="en-US" dirty="0" smtClean="0">
                <a:latin typeface="Courier New"/>
                <a:cs typeface="Courier New"/>
              </a:rPr>
              <a:t> on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rewritecond</a:t>
            </a:r>
            <a:r>
              <a:rPr lang="en-US" dirty="0" smtClean="0">
                <a:latin typeface="Courier New"/>
                <a:cs typeface="Courier New"/>
              </a:rPr>
              <a:t>%{</a:t>
            </a:r>
            <a:r>
              <a:rPr lang="en-US" dirty="0" err="1" smtClean="0">
                <a:latin typeface="Courier New"/>
                <a:cs typeface="Courier New"/>
              </a:rPr>
              <a:t>http_host</a:t>
            </a:r>
            <a:r>
              <a:rPr lang="en-US" dirty="0" smtClean="0">
                <a:latin typeface="Courier New"/>
                <a:cs typeface="Courier New"/>
              </a:rPr>
              <a:t>} ^domain.com [</a:t>
            </a:r>
            <a:r>
              <a:rPr lang="en-US" dirty="0" err="1" smtClean="0">
                <a:latin typeface="Courier New"/>
                <a:cs typeface="Courier New"/>
              </a:rPr>
              <a:t>nc</a:t>
            </a:r>
            <a:r>
              <a:rPr lang="en-US" dirty="0" smtClean="0">
                <a:latin typeface="Courier New"/>
                <a:cs typeface="Courier New"/>
              </a:rPr>
              <a:t>]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rewriterule</a:t>
            </a:r>
            <a:r>
              <a:rPr lang="en-US" dirty="0" smtClean="0">
                <a:latin typeface="Courier New"/>
                <a:cs typeface="Courier New"/>
              </a:rPr>
              <a:t>^(.*)$ http://www.domain.com/$1 [r=301,nc]]</a:t>
            </a:r>
            <a:br>
              <a:rPr lang="en-US" dirty="0" smtClean="0">
                <a:latin typeface="Courier New"/>
                <a:cs typeface="Courier New"/>
              </a:rPr>
            </a:b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Index page to root domain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Options +</a:t>
            </a:r>
            <a:r>
              <a:rPr lang="en-US" dirty="0" err="1" smtClean="0">
                <a:latin typeface="Courier New"/>
                <a:cs typeface="Courier New"/>
              </a:rPr>
              <a:t>FollowSymLinks</a:t>
            </a:r>
            <a:r>
              <a:rPr lang="en-US" dirty="0" smtClean="0">
                <a:latin typeface="Courier New"/>
                <a:cs typeface="Courier New"/>
              </a:rPr>
              <a:t/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RewriteEngine</a:t>
            </a:r>
            <a:r>
              <a:rPr lang="en-US" dirty="0" smtClean="0">
                <a:latin typeface="Courier New"/>
                <a:cs typeface="Courier New"/>
              </a:rPr>
              <a:t> on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smtClean="0">
                <a:latin typeface="Courier New"/>
                <a:cs typeface="Courier New"/>
              </a:rPr>
              <a:t># </a:t>
            </a:r>
            <a:r>
              <a:rPr lang="en-US" dirty="0" err="1" smtClean="0">
                <a:latin typeface="Courier New"/>
                <a:cs typeface="Courier New"/>
              </a:rPr>
              <a:t>index.php</a:t>
            </a:r>
            <a:r>
              <a:rPr lang="en-US" dirty="0" smtClean="0">
                <a:latin typeface="Courier New"/>
                <a:cs typeface="Courier New"/>
              </a:rPr>
              <a:t> to /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RewriteCond</a:t>
            </a:r>
            <a:r>
              <a:rPr lang="en-US" dirty="0" smtClean="0">
                <a:latin typeface="Courier New"/>
                <a:cs typeface="Courier New"/>
              </a:rPr>
              <a:t>%{THE_REQUEST} ^[A-Z]{3, 9}\ /.*index\.</a:t>
            </a:r>
            <a:r>
              <a:rPr lang="en-US" dirty="0" err="1" smtClean="0">
                <a:latin typeface="Courier New"/>
                <a:cs typeface="Courier New"/>
              </a:rPr>
              <a:t>php</a:t>
            </a:r>
            <a:r>
              <a:rPr lang="en-US" dirty="0" smtClean="0">
                <a:latin typeface="Courier New"/>
                <a:cs typeface="Courier New"/>
              </a:rPr>
              <a:t>\ HTTP/</a:t>
            </a:r>
            <a:br>
              <a:rPr lang="en-US" dirty="0" smtClean="0">
                <a:latin typeface="Courier New"/>
                <a:cs typeface="Courier New"/>
              </a:rPr>
            </a:br>
            <a:r>
              <a:rPr lang="en-US" dirty="0" err="1" smtClean="0">
                <a:latin typeface="Courier New"/>
                <a:cs typeface="Courier New"/>
              </a:rPr>
              <a:t>RewriteRule</a:t>
            </a:r>
            <a:r>
              <a:rPr lang="en-US" dirty="0" smtClean="0">
                <a:latin typeface="Courier New"/>
                <a:cs typeface="Courier New"/>
              </a:rPr>
              <a:t>^(.*)index\.</a:t>
            </a:r>
            <a:r>
              <a:rPr lang="en-US" dirty="0" err="1" smtClean="0">
                <a:latin typeface="Courier New"/>
                <a:cs typeface="Courier New"/>
              </a:rPr>
              <a:t>php</a:t>
            </a:r>
            <a:r>
              <a:rPr lang="en-US" dirty="0" smtClean="0">
                <a:latin typeface="Courier New"/>
                <a:cs typeface="Courier New"/>
              </a:rPr>
              <a:t>$ /$1 [R=301,L]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Redirect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Perl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24" dirty="0" smtClean="0">
                <a:latin typeface="Courier New"/>
                <a:cs typeface="Courier New"/>
              </a:rPr>
              <a:t>#! /</a:t>
            </a:r>
            <a:r>
              <a:rPr lang="en-US" sz="2824" dirty="0" err="1" smtClean="0">
                <a:latin typeface="Courier New"/>
                <a:cs typeface="Courier New"/>
              </a:rPr>
              <a:t>usr/bin/perl</a:t>
            </a:r>
            <a:r>
              <a:rPr lang="en-US" sz="2824" dirty="0" smtClean="0">
                <a:latin typeface="Courier New"/>
                <a:cs typeface="Courier New"/>
              </a:rPr>
              <a:t/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use </a:t>
            </a:r>
            <a:r>
              <a:rPr lang="en-US" sz="2824" dirty="0" err="1" smtClean="0">
                <a:latin typeface="Courier New"/>
                <a:cs typeface="Courier New"/>
              </a:rPr>
              <a:t>cgi</a:t>
            </a:r>
            <a:r>
              <a:rPr lang="en-US" sz="2824" dirty="0" smtClean="0">
                <a:latin typeface="Courier New"/>
                <a:cs typeface="Courier New"/>
              </a:rPr>
              <a:t>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my $</a:t>
            </a:r>
            <a:r>
              <a:rPr lang="en-US" sz="2824" dirty="0" err="1" smtClean="0">
                <a:latin typeface="Courier New"/>
                <a:cs typeface="Courier New"/>
              </a:rPr>
              <a:t>q</a:t>
            </a:r>
            <a:r>
              <a:rPr lang="en-US" sz="2824" dirty="0" smtClean="0">
                <a:latin typeface="Courier New"/>
                <a:cs typeface="Courier New"/>
              </a:rPr>
              <a:t> = </a:t>
            </a:r>
            <a:r>
              <a:rPr lang="en-US" sz="2824" dirty="0" err="1" smtClean="0">
                <a:latin typeface="Courier New"/>
                <a:cs typeface="Courier New"/>
              </a:rPr>
              <a:t>cgi</a:t>
            </a:r>
            <a:r>
              <a:rPr lang="en-US" sz="2824" dirty="0" smtClean="0">
                <a:latin typeface="Courier New"/>
                <a:cs typeface="Courier New"/>
              </a:rPr>
              <a:t>-&gt;new();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print $</a:t>
            </a:r>
            <a:r>
              <a:rPr lang="en-US" sz="2824" dirty="0" err="1" smtClean="0">
                <a:latin typeface="Courier New"/>
                <a:cs typeface="Courier New"/>
              </a:rPr>
              <a:t>q</a:t>
            </a:r>
            <a:r>
              <a:rPr lang="en-US" sz="2824" dirty="0" smtClean="0">
                <a:latin typeface="Courier New"/>
                <a:cs typeface="Courier New"/>
              </a:rPr>
              <a:t>-&gt;redirect(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-location =&gt; 'http://</a:t>
            </a:r>
            <a:r>
              <a:rPr lang="en-US" sz="2824" dirty="0" err="1" smtClean="0">
                <a:latin typeface="Courier New"/>
                <a:cs typeface="Courier New"/>
              </a:rPr>
              <a:t>www.newsite.com/newpage.cgi</a:t>
            </a:r>
            <a:r>
              <a:rPr lang="en-US" sz="2824" dirty="0" smtClean="0">
                <a:latin typeface="Courier New"/>
                <a:cs typeface="Courier New"/>
              </a:rPr>
              <a:t>’,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-status =&gt; 301,</a:t>
            </a:r>
            <a:br>
              <a:rPr lang="en-US" sz="2824" dirty="0" smtClean="0">
                <a:latin typeface="Courier New"/>
                <a:cs typeface="Courier New"/>
              </a:rPr>
            </a:br>
            <a:r>
              <a:rPr lang="en-US" sz="2824" dirty="0" smtClean="0">
                <a:latin typeface="Courier New"/>
                <a:cs typeface="Courier New"/>
              </a:rPr>
              <a:t>);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 Experience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854705"/>
            <a:ext cx="7848600" cy="5850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195263" y="1782763"/>
            <a:ext cx="8778875" cy="3886200"/>
            <a:chOff x="195718" y="1782128"/>
            <a:chExt cx="8778193" cy="388715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5718" y="1782128"/>
              <a:ext cx="8778193" cy="388715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7061" y="1905498"/>
              <a:ext cx="576761" cy="6652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Oval 7"/>
          <p:cNvSpPr/>
          <p:nvPr/>
        </p:nvSpPr>
        <p:spPr bwMode="auto">
          <a:xfrm>
            <a:off x="503238" y="2057400"/>
            <a:ext cx="1257300" cy="411163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6E0F4C"/>
                </a:outerShdw>
              </a:effectLst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15963" y="4792663"/>
            <a:ext cx="1181100" cy="411162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6E0F4C"/>
                </a:outerShdw>
              </a:effectLst>
            </a:endParaRPr>
          </a:p>
        </p:txBody>
      </p:sp>
      <p:grpSp>
        <p:nvGrpSpPr>
          <p:cNvPr id="10" name="Group 12"/>
          <p:cNvGrpSpPr>
            <a:grpSpLocks/>
          </p:cNvGrpSpPr>
          <p:nvPr/>
        </p:nvGrpSpPr>
        <p:grpSpPr bwMode="auto">
          <a:xfrm>
            <a:off x="625475" y="2949575"/>
            <a:ext cx="3306763" cy="1812925"/>
            <a:chOff x="624840" y="2948940"/>
            <a:chExt cx="3307080" cy="1813560"/>
          </a:xfrm>
        </p:grpSpPr>
        <p:sp>
          <p:nvSpPr>
            <p:cNvPr id="11" name="Oval 10"/>
            <p:cNvSpPr/>
            <p:nvPr/>
          </p:nvSpPr>
          <p:spPr bwMode="auto">
            <a:xfrm>
              <a:off x="670882" y="4351194"/>
              <a:ext cx="3261038" cy="411306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/>
            <a:p>
              <a:pPr algn="ctr"/>
              <a:endParaRPr lang="en-US" sz="2300">
                <a:solidFill>
                  <a:srgbClr val="FFFFFF"/>
                </a:solidFill>
                <a:effectLst>
                  <a:outerShdw blurRad="38100" dist="38100" dir="2700000" algn="tl">
                    <a:srgbClr val="6E0F4C"/>
                  </a:outerShdw>
                </a:effectLst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24840" y="2948940"/>
              <a:ext cx="3261038" cy="411307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anchor="ctr"/>
            <a:lstStyle/>
            <a:p>
              <a:pPr algn="ctr"/>
              <a:endParaRPr lang="en-US" sz="2300">
                <a:solidFill>
                  <a:srgbClr val="FFFFFF"/>
                </a:solidFill>
                <a:effectLst>
                  <a:outerShdw blurRad="38100" dist="38100" dir="2700000" algn="tl">
                    <a:srgbClr val="6E0F4C"/>
                  </a:outerShdw>
                </a:effectLst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533400" y="5121275"/>
            <a:ext cx="533400" cy="288925"/>
          </a:xfrm>
          <a:prstGeom prst="ellipse">
            <a:avLst/>
          </a:prstGeom>
          <a:noFill/>
          <a:ln w="2222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/>
            <a:endParaRPr lang="en-US" sz="2300">
              <a:solidFill>
                <a:srgbClr val="FFFFFF"/>
              </a:solidFill>
              <a:effectLst>
                <a:outerShdw blurRad="38100" dist="38100" dir="2700000" algn="tl">
                  <a:srgbClr val="6E0F4C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SEO Root-Cause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384" y="1521584"/>
            <a:ext cx="3684569" cy="321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209320" y="1024563"/>
            <a:ext cx="25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 Branded Search</a:t>
            </a:r>
            <a:endParaRPr lang="en-US" dirty="0"/>
          </a:p>
        </p:txBody>
      </p:sp>
      <p:grpSp>
        <p:nvGrpSpPr>
          <p:cNvPr id="3" name="Group 26"/>
          <p:cNvGrpSpPr/>
          <p:nvPr/>
        </p:nvGrpSpPr>
        <p:grpSpPr>
          <a:xfrm>
            <a:off x="4173555" y="1044760"/>
            <a:ext cx="4706040" cy="3800882"/>
            <a:chOff x="4173555" y="1044760"/>
            <a:chExt cx="4706040" cy="380088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28813" y="1480038"/>
              <a:ext cx="4650782" cy="3365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TextBox 24"/>
            <p:cNvSpPr txBox="1"/>
            <p:nvPr/>
          </p:nvSpPr>
          <p:spPr>
            <a:xfrm>
              <a:off x="4173555" y="1044760"/>
              <a:ext cx="455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2) Keywords you want to rank for</a:t>
              </a:r>
              <a:endParaRPr lang="en-US" dirty="0"/>
            </a:p>
          </p:txBody>
        </p:sp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99678" y="2013616"/>
            <a:ext cx="4679826" cy="338464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84825" y="2542198"/>
            <a:ext cx="4637988" cy="3688985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What to look for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759" y="2908450"/>
            <a:ext cx="81524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Is my site showing up on the first page?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Is my page indexed at all? (site: operator)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/>
              <a:t> Does the SERP result look compelling?</a:t>
            </a:r>
          </a:p>
          <a:p>
            <a:pPr marL="800082" lvl="1" indent="-342900">
              <a:buFont typeface="Arial" pitchFamily="34" charset="0"/>
              <a:buChar char="•"/>
            </a:pPr>
            <a:r>
              <a:rPr lang="en-US" sz="3200" dirty="0" smtClean="0"/>
              <a:t>Something that gets people excited to click-on</a:t>
            </a:r>
          </a:p>
          <a:p>
            <a:pPr marL="800082" lvl="1" indent="-342900">
              <a:buFont typeface="Arial" pitchFamily="34" charset="0"/>
              <a:buChar char="•"/>
            </a:pPr>
            <a:r>
              <a:rPr lang="en-US" sz="3200" dirty="0" smtClean="0"/>
              <a:t>Good title, description, correct URL</a:t>
            </a:r>
          </a:p>
          <a:p>
            <a:pPr marL="800082" lvl="1" indent="-342900">
              <a:buFont typeface="Arial" pitchFamily="34" charset="0"/>
              <a:buChar char="•"/>
            </a:pPr>
            <a:r>
              <a:rPr lang="en-US" sz="3200" dirty="0" smtClean="0"/>
              <a:t>Should your page be cached?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399" y="1295400"/>
            <a:ext cx="7888705" cy="1066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mtClean="0"/>
              <a:t>How to debug (Reference)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16" y="1258639"/>
            <a:ext cx="8382000" cy="508446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Accessibility</a:t>
            </a:r>
          </a:p>
          <a:p>
            <a:pPr lvl="1"/>
            <a:r>
              <a:rPr lang="en-US" sz="2000" dirty="0" smtClean="0"/>
              <a:t>Check navigation to see if a search engine can access your page</a:t>
            </a:r>
          </a:p>
          <a:p>
            <a:pPr lvl="1"/>
            <a:r>
              <a:rPr lang="en-US" sz="2000" dirty="0" smtClean="0"/>
              <a:t>Check your REP to see if the search engine has permission to access</a:t>
            </a:r>
          </a:p>
          <a:p>
            <a:pPr lvl="1"/>
            <a:r>
              <a:rPr lang="en-US" sz="2000" dirty="0" smtClean="0"/>
              <a:t>Check if the search engine can parse your page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Ranking</a:t>
            </a:r>
          </a:p>
          <a:p>
            <a:pPr lvl="1"/>
            <a:r>
              <a:rPr lang="en-US" sz="2000" dirty="0" smtClean="0"/>
              <a:t>How many people are linking in?</a:t>
            </a:r>
          </a:p>
          <a:p>
            <a:pPr lvl="1"/>
            <a:r>
              <a:rPr lang="en-US" sz="2000" dirty="0" smtClean="0"/>
              <a:t>Do you have canonicalization issues?</a:t>
            </a:r>
          </a:p>
          <a:p>
            <a:pPr lvl="1"/>
            <a:r>
              <a:rPr lang="en-US" sz="2000" dirty="0" smtClean="0"/>
              <a:t>What anchor text are they using?</a:t>
            </a:r>
          </a:p>
          <a:p>
            <a:pPr lvl="1"/>
            <a:r>
              <a:rPr lang="en-US" sz="2000" dirty="0" smtClean="0"/>
              <a:t>How are you linking internally to these pages?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Content</a:t>
            </a:r>
          </a:p>
          <a:p>
            <a:pPr lvl="1"/>
            <a:r>
              <a:rPr lang="en-US" sz="2000" dirty="0" smtClean="0"/>
              <a:t>Do you have good, unique content on your pages?</a:t>
            </a:r>
          </a:p>
          <a:p>
            <a:pPr lvl="1"/>
            <a:r>
              <a:rPr lang="en-US" sz="2000" dirty="0" smtClean="0"/>
              <a:t>Are you using the language of your customers?</a:t>
            </a:r>
          </a:p>
          <a:p>
            <a:pPr lvl="1"/>
            <a:r>
              <a:rPr lang="en-US" sz="2000" dirty="0" smtClean="0"/>
              <a:t>Is your information Architecture optimized?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4721292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Accessibility</a:t>
            </a:r>
          </a:p>
          <a:p>
            <a:pPr lvl="1"/>
            <a:r>
              <a:rPr lang="en-US" sz="2400" dirty="0" smtClean="0"/>
              <a:t>Webmaster Tools (</a:t>
            </a:r>
            <a:r>
              <a:rPr lang="en-US" sz="2400" dirty="0" smtClean="0">
                <a:hlinkClick r:id="rId2"/>
              </a:rPr>
              <a:t>Live Search</a:t>
            </a:r>
            <a:r>
              <a:rPr lang="en-US" sz="2400" dirty="0" smtClean="0"/>
              <a:t>, </a:t>
            </a:r>
            <a:r>
              <a:rPr lang="en-US" sz="2400" dirty="0" smtClean="0">
                <a:hlinkClick r:id="rId3"/>
              </a:rPr>
              <a:t>Google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>
                <a:hlinkClick r:id="rId4"/>
              </a:rPr>
              <a:t>Firebug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5"/>
              </a:rPr>
              <a:t>Developer Toolbar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6"/>
              </a:rPr>
              <a:t>User Agent Switcher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7"/>
              </a:rPr>
              <a:t>Live HTTP Headers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8"/>
              </a:rPr>
              <a:t>Html </a:t>
            </a:r>
            <a:r>
              <a:rPr lang="en-US" sz="2400" dirty="0" err="1" smtClean="0">
                <a:hlinkClick r:id="rId8"/>
              </a:rPr>
              <a:t>Validator</a:t>
            </a:r>
            <a:endParaRPr lang="en-US" sz="2400" dirty="0" smtClean="0"/>
          </a:p>
          <a:p>
            <a:r>
              <a:rPr lang="en-US" sz="2800" dirty="0" smtClean="0"/>
              <a:t>Ranking</a:t>
            </a:r>
          </a:p>
          <a:p>
            <a:pPr lvl="1"/>
            <a:r>
              <a:rPr lang="en-US" sz="2400" dirty="0" smtClean="0">
                <a:hlinkClick r:id="rId2"/>
              </a:rPr>
              <a:t>Live Search Webmaster Tools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9"/>
              </a:rPr>
              <a:t>Rank Checker</a:t>
            </a:r>
            <a:endParaRPr lang="en-US" sz="2400" dirty="0" smtClean="0"/>
          </a:p>
          <a:p>
            <a:pPr lvl="1"/>
            <a:r>
              <a:rPr lang="en-US" sz="2400" dirty="0" smtClean="0">
                <a:hlinkClick r:id="rId10"/>
              </a:rPr>
              <a:t>Yahoo Site Explorer</a:t>
            </a:r>
            <a:endParaRPr lang="en-US" sz="2400" dirty="0" smtClean="0"/>
          </a:p>
          <a:p>
            <a:r>
              <a:rPr lang="en-US" sz="2800" dirty="0" smtClean="0"/>
              <a:t>Content</a:t>
            </a:r>
          </a:p>
          <a:p>
            <a:pPr lvl="1"/>
            <a:r>
              <a:rPr lang="en-US" sz="2400" dirty="0" err="1" smtClean="0">
                <a:hlinkClick r:id="rId11"/>
              </a:rPr>
              <a:t>AdCenter</a:t>
            </a:r>
            <a:r>
              <a:rPr lang="en-US" sz="2400" dirty="0" smtClean="0">
                <a:hlinkClick r:id="rId11"/>
              </a:rPr>
              <a:t> Excel Keyword Add-in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46183" y="6239349"/>
            <a:ext cx="84003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hlinkClick r:id="rId12"/>
              </a:rPr>
              <a:t>http://www.vanessafoxnude.com/2008/04/02/diagnosing-site-infrastructure-issues-the-big-list-of-the-best-firefox-plugins/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everything important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52600"/>
            <a:ext cx="3705225" cy="275084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1752600"/>
            <a:ext cx="4709290" cy="27432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90600" y="137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Georgia" pitchFamily="18" charset="0"/>
              </a:rPr>
              <a:t>Web Metrics</a:t>
            </a:r>
            <a:endParaRPr lang="en-US" i="1" dirty="0">
              <a:latin typeface="Georg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137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Georgia" pitchFamily="18" charset="0"/>
              </a:rPr>
              <a:t>Conversion</a:t>
            </a:r>
            <a:endParaRPr lang="en-US" i="1" dirty="0">
              <a:latin typeface="Georg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5638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latin typeface="Georgia" pitchFamily="18" charset="0"/>
              </a:rPr>
              <a:t>Customer Information!</a:t>
            </a:r>
            <a:endParaRPr lang="en-US" sz="2800" i="1" dirty="0">
              <a:latin typeface="Georgia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4958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http://google.com/analytics</a:t>
            </a:r>
          </a:p>
          <a:p>
            <a:pPr algn="ctr"/>
            <a:r>
              <a:rPr lang="en-US" sz="1400" dirty="0" smtClean="0">
                <a:latin typeface="+mj-lt"/>
              </a:rPr>
              <a:t>http://adcenter.microsoft.com/analytics</a:t>
            </a:r>
            <a:endParaRPr lang="en-US" sz="1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00600" y="4495800"/>
            <a:ext cx="381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http://google.com/websiteoptimizer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4" name="Picture 3" descr="jane-and-robot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271"/>
            <a:ext cx="9220200" cy="2305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4133671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Design for your customers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4133671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Be smart about robots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00" y="413367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Enjoy long-lasting success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nathanbuggia.com/post/Web-20-Expo-Advanced-SEO-for-Developers.aspx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Contact Me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Blog: </a:t>
            </a:r>
            <a:r>
              <a:rPr lang="en-US" dirty="0" smtClean="0">
                <a:hlinkClick r:id="rId3"/>
              </a:rPr>
              <a:t>http://nathanbuggia.com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Twitter: </a:t>
            </a:r>
            <a:r>
              <a:rPr lang="en-US" dirty="0" err="1" smtClean="0"/>
              <a:t>nathanbuggia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Real Search Engine Experience</a:t>
            </a:r>
            <a:endParaRPr 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8801100" cy="5711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8862776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What?</a:t>
            </a:r>
            <a:endParaRPr lang="en-US" dirty="0"/>
          </a:p>
        </p:txBody>
      </p:sp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762000"/>
            <a:ext cx="6182497" cy="60198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1066800"/>
            <a:ext cx="7751058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What?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685800" y="909754"/>
            <a:ext cx="7162800" cy="5795846"/>
            <a:chOff x="1676400" y="1062154"/>
            <a:chExt cx="7162800" cy="5795846"/>
          </a:xfrm>
        </p:grpSpPr>
        <p:pic>
          <p:nvPicPr>
            <p:cNvPr id="104452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38400" y="1062154"/>
              <a:ext cx="6400800" cy="579584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1752600" y="3276600"/>
              <a:ext cx="63246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76400" y="5943600"/>
              <a:ext cx="6324600" cy="9144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762000"/>
            <a:ext cx="6357447" cy="482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24200" y="1952516"/>
            <a:ext cx="6019800" cy="490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09417"/>
            <a:ext cx="9145544" cy="520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Implementation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3049" y="3215343"/>
            <a:ext cx="8761893" cy="27911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6561" y="1296173"/>
            <a:ext cx="8606144" cy="1656752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43398" y="6301379"/>
            <a:ext cx="5977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Nikhil’s Design Pattern - </a:t>
            </a:r>
            <a:r>
              <a:rPr lang="en-US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http://www.nikhilk.net/AjaxSEO.aspx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Hard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Affiliate/ URL Tracking</a:t>
            </a:r>
          </a:p>
          <a:p>
            <a:r>
              <a:rPr lang="en-US" dirty="0" smtClean="0"/>
              <a:t>Session management</a:t>
            </a:r>
          </a:p>
          <a:p>
            <a:r>
              <a:rPr lang="en-US" dirty="0" smtClean="0"/>
              <a:t>Rich internet applications</a:t>
            </a:r>
          </a:p>
          <a:p>
            <a:r>
              <a:rPr lang="en-US" dirty="0" smtClean="0"/>
              <a:t>Duplicate content (canonicalization)</a:t>
            </a:r>
          </a:p>
          <a:p>
            <a:r>
              <a:rPr lang="en-US" dirty="0" smtClean="0"/>
              <a:t>Geo-location</a:t>
            </a:r>
          </a:p>
          <a:p>
            <a:r>
              <a:rPr lang="en-US" dirty="0" smtClean="0"/>
              <a:t>Understanding analytics</a:t>
            </a:r>
          </a:p>
          <a:p>
            <a:r>
              <a:rPr lang="en-US" dirty="0" smtClean="0"/>
              <a:t>Redirection</a:t>
            </a:r>
          </a:p>
          <a:p>
            <a:r>
              <a:rPr lang="en-US" dirty="0" smtClean="0"/>
              <a:t>Error management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1755</Words>
  <Application>Microsoft Office PowerPoint</Application>
  <PresentationFormat>On-screen Show (4:3)</PresentationFormat>
  <Paragraphs>389</Paragraphs>
  <Slides>48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Advanced SEO  for  Web Developers</vt:lpstr>
      <vt:lpstr>Nike.com</vt:lpstr>
      <vt:lpstr>User Experience</vt:lpstr>
      <vt:lpstr>Search Engine Experience</vt:lpstr>
      <vt:lpstr>The Real Search Engine Experience</vt:lpstr>
      <vt:lpstr>So What?</vt:lpstr>
      <vt:lpstr>So What?</vt:lpstr>
      <vt:lpstr>Alternate Implementation</vt:lpstr>
      <vt:lpstr>Big Hard Problems</vt:lpstr>
      <vt:lpstr>Hello, I’m Nathan Buggia</vt:lpstr>
      <vt:lpstr>Define: SEO</vt:lpstr>
      <vt:lpstr>SEO != SPAM</vt:lpstr>
      <vt:lpstr>SEO = Good design</vt:lpstr>
      <vt:lpstr>How search works</vt:lpstr>
      <vt:lpstr>Questions?</vt:lpstr>
      <vt:lpstr>Building Pages</vt:lpstr>
      <vt:lpstr>Use HTML Semantically</vt:lpstr>
      <vt:lpstr>Proper use of common tags</vt:lpstr>
      <vt:lpstr>Improper use of common tags</vt:lpstr>
      <vt:lpstr>Rich internet applications</vt:lpstr>
      <vt:lpstr>ASP.Net &amp; Silverlight</vt:lpstr>
      <vt:lpstr>Flash: Graceful Degradation</vt:lpstr>
      <vt:lpstr>AJAX and JavaScript</vt:lpstr>
      <vt:lpstr>Questions?</vt:lpstr>
      <vt:lpstr>Architecting Navigation</vt:lpstr>
      <vt:lpstr>Classing up your URLs</vt:lpstr>
      <vt:lpstr>HTTP status codes</vt:lpstr>
      <vt:lpstr>What is the difference?</vt:lpstr>
      <vt:lpstr>Canonicalization in action</vt:lpstr>
      <vt:lpstr>Canonicalization Recommendation</vt:lpstr>
      <vt:lpstr>ASP.Net</vt:lpstr>
      <vt:lpstr>Asp.Net Custom Error Pages</vt:lpstr>
      <vt:lpstr>ASP.Net 301 Redirects</vt:lpstr>
      <vt:lpstr>Other Redirects</vt:lpstr>
      <vt:lpstr>ASP.Net Canonicalization</vt:lpstr>
      <vt:lpstr>IIS 301 Redirects</vt:lpstr>
      <vt:lpstr>Apache Redirects</vt:lpstr>
      <vt:lpstr>Apache Canonicalization</vt:lpstr>
      <vt:lpstr>Other Redirect Code</vt:lpstr>
      <vt:lpstr>Questions?</vt:lpstr>
      <vt:lpstr>SEO Root-Cause Analysis</vt:lpstr>
      <vt:lpstr>Where to start</vt:lpstr>
      <vt:lpstr>What to look for</vt:lpstr>
      <vt:lpstr>How to debug (Reference)</vt:lpstr>
      <vt:lpstr>Tools of the Trade</vt:lpstr>
      <vt:lpstr>Instrument everything important</vt:lpstr>
      <vt:lpstr>Summary</vt:lpstr>
      <vt:lpstr>Thank you!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Friendly Web App Design</dc:title>
  <dc:creator>nathan buggia</dc:creator>
  <cp:lastModifiedBy>nathan</cp:lastModifiedBy>
  <cp:revision>67</cp:revision>
  <dcterms:created xsi:type="dcterms:W3CDTF">2008-04-21T00:36:18Z</dcterms:created>
  <dcterms:modified xsi:type="dcterms:W3CDTF">2008-09-18T08:22:42Z</dcterms:modified>
</cp:coreProperties>
</file>